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4"/>
  </p:sldMasterIdLst>
  <p:notesMasterIdLst>
    <p:notesMasterId r:id="rId25"/>
  </p:notesMasterIdLst>
  <p:handoutMasterIdLst>
    <p:handoutMasterId r:id="rId26"/>
  </p:handoutMasterIdLst>
  <p:sldIdLst>
    <p:sldId id="397" r:id="rId5"/>
    <p:sldId id="449" r:id="rId6"/>
    <p:sldId id="439" r:id="rId7"/>
    <p:sldId id="443" r:id="rId8"/>
    <p:sldId id="451" r:id="rId9"/>
    <p:sldId id="440" r:id="rId10"/>
    <p:sldId id="452" r:id="rId11"/>
    <p:sldId id="453" r:id="rId12"/>
    <p:sldId id="454" r:id="rId13"/>
    <p:sldId id="455" r:id="rId14"/>
    <p:sldId id="441" r:id="rId15"/>
    <p:sldId id="445" r:id="rId16"/>
    <p:sldId id="456" r:id="rId17"/>
    <p:sldId id="442" r:id="rId18"/>
    <p:sldId id="446" r:id="rId19"/>
    <p:sldId id="457" r:id="rId20"/>
    <p:sldId id="462" r:id="rId21"/>
    <p:sldId id="459" r:id="rId22"/>
    <p:sldId id="460" r:id="rId23"/>
    <p:sldId id="461" r:id="rId2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7C6257-033F-4912-BE8E-A000CAD1723C}">
          <p14:sldIdLst>
            <p14:sldId id="397"/>
            <p14:sldId id="449"/>
          </p14:sldIdLst>
        </p14:section>
        <p14:section name="Untitled Section" id="{923EA165-9969-43AC-87E7-E0287A84E6C5}">
          <p14:sldIdLst>
            <p14:sldId id="439"/>
            <p14:sldId id="443"/>
            <p14:sldId id="451"/>
          </p14:sldIdLst>
        </p14:section>
        <p14:section name="Untitled Section" id="{54FA02E5-4BD7-4D12-919F-6CE39E6C35B7}">
          <p14:sldIdLst>
            <p14:sldId id="440"/>
            <p14:sldId id="452"/>
            <p14:sldId id="453"/>
            <p14:sldId id="454"/>
            <p14:sldId id="455"/>
          </p14:sldIdLst>
        </p14:section>
        <p14:section name="Untitled Section" id="{5AEDAADE-EB3D-4EAF-B0C8-25E4D7F70A35}">
          <p14:sldIdLst>
            <p14:sldId id="441"/>
            <p14:sldId id="445"/>
            <p14:sldId id="456"/>
          </p14:sldIdLst>
        </p14:section>
        <p14:section name="Untitled Section" id="{EC948C18-700C-44BD-9BE0-6CC09DC5F84F}">
          <p14:sldIdLst>
            <p14:sldId id="442"/>
            <p14:sldId id="446"/>
            <p14:sldId id="457"/>
            <p14:sldId id="462"/>
          </p14:sldIdLst>
        </p14:section>
        <p14:section name="Untitled Section" id="{DDD6813C-8577-4165-9719-C9D013EEDDBE}">
          <p14:sldIdLst>
            <p14:sldId id="459"/>
            <p14:sldId id="460"/>
            <p14:sldId id="4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, Lynn" initials="CL" lastIdx="7" clrIdx="0">
    <p:extLst>
      <p:ext uri="{19B8F6BF-5375-455C-9EA6-DF929625EA0E}">
        <p15:presenceInfo xmlns:p15="http://schemas.microsoft.com/office/powerpoint/2012/main" userId="S::LyCraig@concentra.com::803cd2b1-5047-4352-9e2a-7395cd54b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040"/>
    <a:srgbClr val="F87E1A"/>
    <a:srgbClr val="2E4D7E"/>
    <a:srgbClr val="BCBF22"/>
    <a:srgbClr val="86ADD6"/>
    <a:srgbClr val="7E8083"/>
    <a:srgbClr val="F8971D"/>
    <a:srgbClr val="58595B"/>
    <a:srgbClr val="C1C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8" autoAdjust="0"/>
    <p:restoredTop sz="83057" autoAdjust="0"/>
  </p:normalViewPr>
  <p:slideViewPr>
    <p:cSldViewPr snapToGrid="0" snapToObjects="1">
      <p:cViewPr varScale="1">
        <p:scale>
          <a:sx n="73" d="100"/>
          <a:sy n="73" d="100"/>
        </p:scale>
        <p:origin x="67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0"/>
    </p:cViewPr>
  </p:sorterViewPr>
  <p:notesViewPr>
    <p:cSldViewPr snapToGrid="0" snapToObjects="1">
      <p:cViewPr varScale="1">
        <p:scale>
          <a:sx n="76" d="100"/>
          <a:sy n="76" d="100"/>
        </p:scale>
        <p:origin x="3252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B15B7-489A-45BB-ACA7-E84FFBDC390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F8755-AB2C-40C1-84F3-47A4FDA74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49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E03CE5-6066-46DB-B518-55926CAD76E5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C1F07A-E2E4-413C-8EF5-73EA4A1D5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Western culture has moved away from the physically demanding activities of our forbearers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We now spend increasing amounts of time being sedentary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F07A-E2E4-413C-8EF5-73EA4A1D56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7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4778"/>
            <a:ext cx="2076450" cy="32811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881312" y="1123950"/>
            <a:ext cx="0" cy="2045105"/>
          </a:xfrm>
          <a:prstGeom prst="line">
            <a:avLst/>
          </a:prstGeom>
          <a:ln w="9525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29502" y="3237176"/>
            <a:ext cx="5457297" cy="1277674"/>
          </a:xfrm>
        </p:spPr>
        <p:txBody>
          <a:bodyPr tIns="0" rIns="0" bIns="0" anchor="t" anchorCtr="0">
            <a:no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to Client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Date goes here</a:t>
            </a:r>
          </a:p>
          <a:p>
            <a:pPr lvl="0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228974" y="1123950"/>
            <a:ext cx="5457825" cy="200977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4000" b="1" cap="none" baseline="0" dirty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Name of deck goes here and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B56CC-FDE7-40DB-AD1B-0B08CAF6CFE3}"/>
              </a:ext>
            </a:extLst>
          </p:cNvPr>
          <p:cNvSpPr txBox="1"/>
          <p:nvPr userDrawn="1"/>
        </p:nvSpPr>
        <p:spPr>
          <a:xfrm>
            <a:off x="447242" y="4887398"/>
            <a:ext cx="1419619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6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©Concentra</a:t>
            </a:r>
            <a:r>
              <a:rPr lang="en-US" sz="600" baseline="300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en-US" sz="6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2021.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014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0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607456" y="1194430"/>
            <a:ext cx="1005840" cy="100584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5400" b="1" dirty="0">
              <a:solidFill>
                <a:prstClr val="white"/>
              </a:solidFill>
              <a:latin typeface="Verdana"/>
              <a:cs typeface="Verdana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 flipV="1">
            <a:off x="1741488" y="2419350"/>
            <a:ext cx="6978650" cy="0"/>
          </a:xfrm>
          <a:prstGeom prst="line">
            <a:avLst/>
          </a:prstGeom>
          <a:ln w="9525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837899" y="1123950"/>
            <a:ext cx="6848900" cy="1188036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4000" b="0" cap="none" dirty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838325" y="2526715"/>
            <a:ext cx="6848475" cy="1988135"/>
          </a:xfrm>
        </p:spPr>
        <p:txBody>
          <a:bodyPr tIns="0" rIns="0" bIns="0" anchor="t" anchorCtr="0">
            <a:no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in a section summary or list the names of the slides in this section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352307" y="1291877"/>
            <a:ext cx="22864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sz="11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INSTRUCTIONS</a:t>
            </a:r>
          </a:p>
          <a:p>
            <a:pPr marL="285750" lvl="2" indent="-285750" defTabSz="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section number</a:t>
            </a:r>
            <a:endParaRPr lang="en-US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8557" y="1184270"/>
            <a:ext cx="1163638" cy="1016000"/>
          </a:xfrm>
        </p:spPr>
        <p:txBody>
          <a:bodyPr tIns="0" rIns="0" bIns="0"/>
          <a:lstStyle>
            <a:lvl1pPr marL="0" indent="0" algn="ctr">
              <a:defRPr sz="5400" b="1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E3C211B-A5A7-4F39-B192-09EBC59CD43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122920" y="4697019"/>
            <a:ext cx="655320" cy="375045"/>
          </a:xfrm>
        </p:spPr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2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28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614862" y="1123950"/>
            <a:ext cx="4071939" cy="3390899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457199" y="1122499"/>
            <a:ext cx="4067175" cy="3390899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68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4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4614863" y="1123950"/>
            <a:ext cx="4071936" cy="3390900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457199" y="1123950"/>
            <a:ext cx="4067175" cy="3390900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90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3470275"/>
            <a:ext cx="2676526" cy="1044574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22"/>
          </p:nvPr>
        </p:nvSpPr>
        <p:spPr>
          <a:xfrm>
            <a:off x="3228974" y="3470275"/>
            <a:ext cx="2676526" cy="1044574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3"/>
          </p:nvPr>
        </p:nvSpPr>
        <p:spPr>
          <a:xfrm>
            <a:off x="6005513" y="3470275"/>
            <a:ext cx="2676526" cy="1044574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" y="933450"/>
            <a:ext cx="8229599" cy="2416175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12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42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123950"/>
            <a:ext cx="8229602" cy="3390900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18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20"/>
          </p:nvPr>
        </p:nvSpPr>
        <p:spPr>
          <a:xfrm>
            <a:off x="457199" y="1127283"/>
            <a:ext cx="4067175" cy="3387566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hart Placeholder 18"/>
          <p:cNvSpPr>
            <a:spLocks noGrp="1"/>
          </p:cNvSpPr>
          <p:nvPr>
            <p:ph type="chart" sz="quarter" idx="16" hasCustomPrompt="1"/>
          </p:nvPr>
        </p:nvSpPr>
        <p:spPr>
          <a:xfrm>
            <a:off x="4614862" y="1127283"/>
            <a:ext cx="4071937" cy="3387567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create</a:t>
            </a:r>
            <a:br>
              <a:rPr lang="en-US" dirty="0"/>
            </a:br>
            <a:r>
              <a:rPr lang="en-US" dirty="0"/>
              <a:t>Chart or Graph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46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57196" y="2298700"/>
            <a:ext cx="5448304" cy="666336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sz="5000" b="1" i="0" cap="all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005512" y="1123950"/>
            <a:ext cx="2681287" cy="3390899"/>
          </a:xfrm>
        </p:spPr>
        <p:txBody>
          <a:bodyPr tIns="0" rIns="0" bIns="0" anchor="ctr" anchorCtr="0"/>
          <a:lstStyle>
            <a:lvl1pPr marL="0" indent="0"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 descriptor body copy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57196" y="2872980"/>
            <a:ext cx="5448304" cy="876781"/>
          </a:xfrm>
        </p:spPr>
        <p:txBody>
          <a:bodyPr tIns="0" rIns="0" bIns="0" anchor="t" anchorCtr="1"/>
          <a:lstStyle>
            <a:lvl1pPr marL="0" indent="0" algn="ctr">
              <a:spcBef>
                <a:spcPts val="0"/>
              </a:spcBef>
              <a:defRPr sz="2300" b="0" i="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 • COPY here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3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47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607456" y="1194430"/>
            <a:ext cx="1005840" cy="100584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5400" b="1" dirty="0">
              <a:solidFill>
                <a:prstClr val="white"/>
              </a:solidFill>
              <a:latin typeface="Verdana"/>
              <a:cs typeface="Verdana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 flipV="1">
            <a:off x="1741488" y="2419350"/>
            <a:ext cx="6978650" cy="0"/>
          </a:xfrm>
          <a:prstGeom prst="line">
            <a:avLst/>
          </a:prstGeom>
          <a:ln w="9525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837899" y="1123950"/>
            <a:ext cx="6848900" cy="1188036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4000" b="0" cap="none" dirty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838325" y="2526715"/>
            <a:ext cx="6848475" cy="1988135"/>
          </a:xfrm>
        </p:spPr>
        <p:txBody>
          <a:bodyPr tIns="0" rIns="0" bIns="0" anchor="t" anchorCtr="0">
            <a:no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in a section summary or list the names of the slides in this section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352307" y="1291877"/>
            <a:ext cx="22864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sz="11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INSTRUCTIONS</a:t>
            </a:r>
          </a:p>
          <a:p>
            <a:pPr marL="285750" lvl="2" indent="-285750" defTabSz="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section number</a:t>
            </a:r>
            <a:endParaRPr lang="en-US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8557" y="1184270"/>
            <a:ext cx="1163638" cy="1016000"/>
          </a:xfrm>
        </p:spPr>
        <p:txBody>
          <a:bodyPr tIns="0" rIns="0" bIns="0"/>
          <a:lstStyle>
            <a:lvl1pPr marL="0" indent="0" algn="ctr">
              <a:defRPr sz="5400" b="1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03224C7-049D-4D35-8027-DFD96369889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122920" y="4697019"/>
            <a:ext cx="655320" cy="375045"/>
          </a:xfrm>
        </p:spPr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1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352307" y="2898818"/>
            <a:ext cx="228641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sz="11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INSTRUCTIONS</a:t>
            </a:r>
          </a:p>
          <a:p>
            <a:pPr marL="285750" lvl="2" indent="-285750" defTabSz="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the agenda/table of contents slide. Add or remove section names and number circles as appropriate. Be sure to follow the established color pattern.</a:t>
            </a:r>
            <a:endParaRPr lang="en-US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934737" y="4191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539906" y="209551"/>
            <a:ext cx="6146894" cy="43053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1800" baseline="0">
                <a:solidFill>
                  <a:schemeClr val="tx1"/>
                </a:solidFill>
                <a:latin typeface="+mj-lt"/>
              </a:defRPr>
            </a:lvl1pPr>
            <a:lvl2pPr algn="l"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  <a:latin typeface="+mj-lt"/>
              </a:defRPr>
            </a:lvl2pPr>
            <a:lvl3pPr algn="l"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  <a:latin typeface="+mj-lt"/>
              </a:defRPr>
            </a:lvl3pPr>
            <a:lvl4pPr algn="l"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  <a:latin typeface="+mj-lt"/>
              </a:defRPr>
            </a:lvl4pPr>
            <a:lvl5pPr algn="l"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Enter name of section and hit return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934737" y="919163"/>
            <a:ext cx="365760" cy="3657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34737" y="1419226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934737" y="1919289"/>
            <a:ext cx="365760" cy="3657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934737" y="2419352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934737" y="2919415"/>
            <a:ext cx="365760" cy="3657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1934737" y="3419478"/>
            <a:ext cx="365760" cy="3657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934737" y="3919538"/>
            <a:ext cx="365760" cy="3657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tIns="0" rIns="0" bIns="0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9B71562-9A9F-4785-96BE-FDF68BD0D8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122920" y="4697019"/>
            <a:ext cx="655320" cy="375045"/>
          </a:xfrm>
        </p:spPr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03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28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614862" y="1123950"/>
            <a:ext cx="4071939" cy="3390899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457199" y="1122499"/>
            <a:ext cx="4067175" cy="3390899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4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4614863" y="1123950"/>
            <a:ext cx="4071936" cy="3390900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457199" y="1123950"/>
            <a:ext cx="4067175" cy="3390900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0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3470275"/>
            <a:ext cx="2676526" cy="1044574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22"/>
          </p:nvPr>
        </p:nvSpPr>
        <p:spPr>
          <a:xfrm>
            <a:off x="3228974" y="3470275"/>
            <a:ext cx="2676526" cy="1044574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3"/>
          </p:nvPr>
        </p:nvSpPr>
        <p:spPr>
          <a:xfrm>
            <a:off x="6005513" y="3470275"/>
            <a:ext cx="2676526" cy="1044574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" y="933450"/>
            <a:ext cx="8229599" cy="2416175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12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4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123950"/>
            <a:ext cx="8229602" cy="3390900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9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20"/>
          </p:nvPr>
        </p:nvSpPr>
        <p:spPr>
          <a:xfrm>
            <a:off x="457199" y="1127283"/>
            <a:ext cx="4067175" cy="3387566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hart Placeholder 18"/>
          <p:cNvSpPr>
            <a:spLocks noGrp="1"/>
          </p:cNvSpPr>
          <p:nvPr>
            <p:ph type="chart" sz="quarter" idx="16" hasCustomPrompt="1"/>
          </p:nvPr>
        </p:nvSpPr>
        <p:spPr>
          <a:xfrm>
            <a:off x="4614862" y="1127283"/>
            <a:ext cx="4071937" cy="3387567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create</a:t>
            </a:r>
            <a:br>
              <a:rPr lang="en-US" dirty="0"/>
            </a:br>
            <a:r>
              <a:rPr lang="en-US" dirty="0"/>
              <a:t>Chart or Graph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57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57196" y="2298700"/>
            <a:ext cx="5448304" cy="666336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sz="5000" b="1" i="0" cap="all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005512" y="1123950"/>
            <a:ext cx="2681287" cy="3390899"/>
          </a:xfrm>
        </p:spPr>
        <p:txBody>
          <a:bodyPr tIns="0" rIns="0" bIns="0" anchor="ctr" anchorCtr="0"/>
          <a:lstStyle>
            <a:lvl1pPr marL="0" indent="0"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 descriptor body copy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57196" y="2872980"/>
            <a:ext cx="5448304" cy="876781"/>
          </a:xfrm>
        </p:spPr>
        <p:txBody>
          <a:bodyPr tIns="0" rIns="0" bIns="0" anchor="t" anchorCtr="1"/>
          <a:lstStyle>
            <a:lvl1pPr marL="0" indent="0" algn="ctr">
              <a:spcBef>
                <a:spcPts val="0"/>
              </a:spcBef>
              <a:defRPr sz="2300" b="0" i="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 • COPY here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03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29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607456" y="1194430"/>
            <a:ext cx="1005840" cy="100584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5400" b="1" dirty="0">
              <a:solidFill>
                <a:prstClr val="white"/>
              </a:solidFill>
              <a:latin typeface="Verdana"/>
              <a:cs typeface="Verdana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 flipV="1">
            <a:off x="1741488" y="2419350"/>
            <a:ext cx="6978650" cy="0"/>
          </a:xfrm>
          <a:prstGeom prst="line">
            <a:avLst/>
          </a:prstGeom>
          <a:ln w="9525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837899" y="1123950"/>
            <a:ext cx="6848900" cy="1188036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4000" b="0" cap="none" dirty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838325" y="2526715"/>
            <a:ext cx="6848475" cy="1988135"/>
          </a:xfrm>
        </p:spPr>
        <p:txBody>
          <a:bodyPr tIns="0" rIns="0" bIns="0" anchor="t" anchorCtr="0">
            <a:no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in a section summary or list the names of the slides in this section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352307" y="1291877"/>
            <a:ext cx="22864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sz="11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INSTRUCTIONS</a:t>
            </a:r>
          </a:p>
          <a:p>
            <a:pPr marL="285750" lvl="2" indent="-285750" defTabSz="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section number</a:t>
            </a:r>
            <a:endParaRPr lang="en-US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8557" y="1184270"/>
            <a:ext cx="1163638" cy="1016000"/>
          </a:xfrm>
        </p:spPr>
        <p:txBody>
          <a:bodyPr tIns="0" rIns="0" bIns="0"/>
          <a:lstStyle>
            <a:lvl1pPr marL="0" indent="0" algn="ctr">
              <a:defRPr sz="5400" b="1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5E8E079-6C8B-442F-89F6-0F02C22E695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122920" y="4697019"/>
            <a:ext cx="655320" cy="375045"/>
          </a:xfrm>
        </p:spPr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22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28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614862" y="1123950"/>
            <a:ext cx="4071939" cy="3390899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457199" y="1122499"/>
            <a:ext cx="4067175" cy="3390899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4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47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4614863" y="1123950"/>
            <a:ext cx="4071936" cy="3390900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457199" y="1123950"/>
            <a:ext cx="4067175" cy="3390900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2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607456" y="1194430"/>
            <a:ext cx="1005840" cy="10058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5400" b="1" dirty="0">
              <a:solidFill>
                <a:prstClr val="white"/>
              </a:solidFill>
              <a:latin typeface="Verdana"/>
              <a:cs typeface="Verdana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 flipV="1">
            <a:off x="1741488" y="2419350"/>
            <a:ext cx="6978650" cy="0"/>
          </a:xfrm>
          <a:prstGeom prst="line">
            <a:avLst/>
          </a:prstGeom>
          <a:ln w="9525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837899" y="1123950"/>
            <a:ext cx="6848900" cy="1188036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4000" b="0" cap="none" dirty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838325" y="2526715"/>
            <a:ext cx="6848475" cy="1988135"/>
          </a:xfrm>
        </p:spPr>
        <p:txBody>
          <a:bodyPr tIns="0" rIns="0" bIns="0" anchor="t" anchorCtr="0">
            <a:no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in a section summary or list the names of the slides in this section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352307" y="1291877"/>
            <a:ext cx="22864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sz="11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INSTRUCTIONS</a:t>
            </a:r>
          </a:p>
          <a:p>
            <a:pPr marL="285750" lvl="2" indent="-285750" defTabSz="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section number</a:t>
            </a:r>
            <a:endParaRPr lang="en-US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8557" y="1184270"/>
            <a:ext cx="1163638" cy="1016000"/>
          </a:xfrm>
        </p:spPr>
        <p:txBody>
          <a:bodyPr tIns="0" rIns="0" bIns="0"/>
          <a:lstStyle>
            <a:lvl1pPr marL="0" indent="0" algn="ctr">
              <a:defRPr sz="5400" b="1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413E7E6-761E-4DFD-80E1-9E089A0194D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122920" y="4697019"/>
            <a:ext cx="655320" cy="375045"/>
          </a:xfrm>
        </p:spPr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96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3470275"/>
            <a:ext cx="2676526" cy="1044574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22"/>
          </p:nvPr>
        </p:nvSpPr>
        <p:spPr>
          <a:xfrm>
            <a:off x="3228974" y="3470275"/>
            <a:ext cx="2676526" cy="1044574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3"/>
          </p:nvPr>
        </p:nvSpPr>
        <p:spPr>
          <a:xfrm>
            <a:off x="6005513" y="3470275"/>
            <a:ext cx="2676526" cy="1044574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" y="933450"/>
            <a:ext cx="8229599" cy="2416175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12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76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123950"/>
            <a:ext cx="8229602" cy="3390900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68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20"/>
          </p:nvPr>
        </p:nvSpPr>
        <p:spPr>
          <a:xfrm>
            <a:off x="457199" y="1127283"/>
            <a:ext cx="4067175" cy="3387566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hart Placeholder 18"/>
          <p:cNvSpPr>
            <a:spLocks noGrp="1"/>
          </p:cNvSpPr>
          <p:nvPr>
            <p:ph type="chart" sz="quarter" idx="16" hasCustomPrompt="1"/>
          </p:nvPr>
        </p:nvSpPr>
        <p:spPr>
          <a:xfrm>
            <a:off x="4614862" y="1127283"/>
            <a:ext cx="4071937" cy="3387567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create</a:t>
            </a:r>
            <a:br>
              <a:rPr lang="en-US" dirty="0"/>
            </a:br>
            <a:r>
              <a:rPr lang="en-US" dirty="0"/>
              <a:t>Chart or Graph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2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57196" y="2298700"/>
            <a:ext cx="5448304" cy="666336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sz="5000" b="1" i="0" cap="all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005512" y="1123950"/>
            <a:ext cx="2681287" cy="3390899"/>
          </a:xfrm>
        </p:spPr>
        <p:txBody>
          <a:bodyPr tIns="0" rIns="0" bIns="0" anchor="ctr" anchorCtr="0"/>
          <a:lstStyle>
            <a:lvl1pPr marL="0" indent="0"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 descriptor body copy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57196" y="2872980"/>
            <a:ext cx="5448304" cy="876781"/>
          </a:xfrm>
        </p:spPr>
        <p:txBody>
          <a:bodyPr tIns="0" rIns="0" bIns="0" anchor="t" anchorCtr="1"/>
          <a:lstStyle>
            <a:lvl1pPr marL="0" indent="0" algn="ctr">
              <a:spcBef>
                <a:spcPts val="0"/>
              </a:spcBef>
              <a:defRPr sz="2300" b="0" i="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 • COPY here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06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79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13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44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sp>
        <p:nvSpPr>
          <p:cNvPr id="28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614862" y="1123950"/>
            <a:ext cx="4071939" cy="3390899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457199" y="1122499"/>
            <a:ext cx="4067175" cy="3390899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4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4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4614863" y="1123950"/>
            <a:ext cx="4071936" cy="3390900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457199" y="1123950"/>
            <a:ext cx="4067175" cy="3390900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7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ody Slide-Tex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3470275"/>
            <a:ext cx="2676526" cy="1044574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22"/>
          </p:nvPr>
        </p:nvSpPr>
        <p:spPr>
          <a:xfrm>
            <a:off x="3228974" y="3470275"/>
            <a:ext cx="2676526" cy="1044574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3"/>
          </p:nvPr>
        </p:nvSpPr>
        <p:spPr>
          <a:xfrm>
            <a:off x="6005513" y="3470275"/>
            <a:ext cx="2676526" cy="1044574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" y="933450"/>
            <a:ext cx="8229599" cy="2416175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035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123950"/>
            <a:ext cx="8229602" cy="3390900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8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20"/>
          </p:nvPr>
        </p:nvSpPr>
        <p:spPr>
          <a:xfrm>
            <a:off x="457199" y="1127283"/>
            <a:ext cx="4067175" cy="3387566"/>
          </a:xfrm>
        </p:spPr>
        <p:txBody>
          <a:bodyPr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hart Placeholder 18"/>
          <p:cNvSpPr>
            <a:spLocks noGrp="1"/>
          </p:cNvSpPr>
          <p:nvPr>
            <p:ph type="chart" sz="quarter" idx="16" hasCustomPrompt="1"/>
          </p:nvPr>
        </p:nvSpPr>
        <p:spPr>
          <a:xfrm>
            <a:off x="4614862" y="1127283"/>
            <a:ext cx="4071937" cy="3387567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create</a:t>
            </a:r>
            <a:br>
              <a:rPr lang="en-US" dirty="0"/>
            </a:br>
            <a:r>
              <a:rPr lang="en-US" dirty="0"/>
              <a:t>Chart or Graph</a:t>
            </a:r>
          </a:p>
        </p:txBody>
      </p:sp>
      <p:sp>
        <p:nvSpPr>
          <p:cNvPr id="17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3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-Tex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57196" y="2298700"/>
            <a:ext cx="5448304" cy="666336"/>
          </a:xfrm>
        </p:spPr>
        <p:txBody>
          <a:bodyPr tIns="0" rIns="0" bIns="0" anchor="ctr" anchorCtr="1"/>
          <a:lstStyle>
            <a:lvl1pPr marL="0" indent="0" algn="ctr">
              <a:spcBef>
                <a:spcPts val="0"/>
              </a:spcBef>
              <a:defRPr sz="5000" b="1" i="0" cap="all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005512" y="1123950"/>
            <a:ext cx="2681287" cy="3390899"/>
          </a:xfrm>
        </p:spPr>
        <p:txBody>
          <a:bodyPr tIns="0" rIns="0" bIns="0" anchor="ctr" anchorCtr="0"/>
          <a:lstStyle>
            <a:lvl1pPr marL="0" indent="0"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 descriptor body copy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457196" y="2872980"/>
            <a:ext cx="5448304" cy="876781"/>
          </a:xfrm>
        </p:spPr>
        <p:txBody>
          <a:bodyPr tIns="0" rIns="0" bIns="0" anchor="t" anchorCtr="1"/>
          <a:lstStyle>
            <a:lvl1pPr marL="0" indent="0" algn="ctr">
              <a:spcBef>
                <a:spcPts val="0"/>
              </a:spcBef>
              <a:defRPr sz="2300" b="0" i="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 • COPY here</a:t>
            </a:r>
          </a:p>
        </p:txBody>
      </p:sp>
      <p:sp>
        <p:nvSpPr>
          <p:cNvPr id="24" name="Rectangle 10"/>
          <p:cNvSpPr/>
          <p:nvPr userDrawn="1"/>
        </p:nvSpPr>
        <p:spPr>
          <a:xfrm rot="2700000">
            <a:off x="107128" y="287148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466406" h="466406">
                <a:moveTo>
                  <a:pt x="466406" y="0"/>
                </a:moveTo>
                <a:lnTo>
                  <a:pt x="466406" y="174902"/>
                </a:lnTo>
                <a:lnTo>
                  <a:pt x="466406" y="466406"/>
                </a:lnTo>
                <a:lnTo>
                  <a:pt x="291504" y="466406"/>
                </a:lnTo>
                <a:lnTo>
                  <a:pt x="291504" y="174902"/>
                </a:lnTo>
                <a:lnTo>
                  <a:pt x="0" y="174902"/>
                </a:lnTo>
                <a:lnTo>
                  <a:pt x="0" y="0"/>
                </a:lnTo>
                <a:lnTo>
                  <a:pt x="291504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81"/>
            <a:ext cx="8229602" cy="308008"/>
          </a:xfrm>
        </p:spPr>
        <p:txBody>
          <a:bodyPr lIns="0" tIns="0" rIns="0" bIns="0">
            <a:noAutofit/>
          </a:bodyPr>
          <a:lstStyle>
            <a:lvl1pPr algn="l">
              <a:defRPr sz="1800" b="0" spc="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name goes here: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57196" y="469262"/>
            <a:ext cx="8229603" cy="365125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title goes here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57200" y="943480"/>
            <a:ext cx="82296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4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2920" y="4697019"/>
            <a:ext cx="655320" cy="375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n-ea"/>
                <a:cs typeface="Verdana"/>
              </a:defRPr>
            </a:lvl1pPr>
          </a:lstStyle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112535" y="4697019"/>
            <a:ext cx="5691336" cy="3750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97019"/>
            <a:ext cx="1090612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DB56CC-FDE7-40DB-AD1B-0B08CAF6CFE3}"/>
              </a:ext>
            </a:extLst>
          </p:cNvPr>
          <p:cNvSpPr txBox="1"/>
          <p:nvPr userDrawn="1"/>
        </p:nvSpPr>
        <p:spPr>
          <a:xfrm>
            <a:off x="447242" y="4887398"/>
            <a:ext cx="1419619" cy="184666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6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©Concentra</a:t>
            </a:r>
            <a:r>
              <a:rPr lang="en-US" sz="600" baseline="300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en-US" sz="6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2021.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5000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15" r:id="rId2"/>
    <p:sldLayoutId id="2147483816" r:id="rId3"/>
    <p:sldLayoutId id="2147483778" r:id="rId4"/>
    <p:sldLayoutId id="2147483793" r:id="rId5"/>
    <p:sldLayoutId id="2147483817" r:id="rId6"/>
    <p:sldLayoutId id="2147483758" r:id="rId7"/>
    <p:sldLayoutId id="2147483794" r:id="rId8"/>
    <p:sldLayoutId id="2147483795" r:id="rId9"/>
    <p:sldLayoutId id="2147483796" r:id="rId10"/>
    <p:sldLayoutId id="2147483818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19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20" r:id="rId27"/>
    <p:sldLayoutId id="2147483835" r:id="rId28"/>
    <p:sldLayoutId id="2147483836" r:id="rId29"/>
    <p:sldLayoutId id="2147483837" r:id="rId30"/>
    <p:sldLayoutId id="2147483838" r:id="rId31"/>
    <p:sldLayoutId id="2147483839" r:id="rId32"/>
    <p:sldLayoutId id="2147483840" r:id="rId33"/>
    <p:sldLayoutId id="2147483841" r:id="rId34"/>
    <p:sldLayoutId id="2147483842" r:id="rId35"/>
    <p:sldLayoutId id="2147483754" r:id="rId3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800" b="0" i="0" kern="1200">
          <a:solidFill>
            <a:schemeClr val="tx1"/>
          </a:solidFill>
          <a:latin typeface="+mj-lt"/>
          <a:ea typeface="ＭＳ Ｐゴシック" charset="0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45C96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45C96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45C96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45C96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F79646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F79646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F79646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F79646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1600" b="0" i="0" kern="1200">
          <a:solidFill>
            <a:schemeClr val="tx1"/>
          </a:solidFill>
          <a:latin typeface="+mn-lt"/>
          <a:ea typeface="ＭＳ Ｐゴシック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b="0" i="0" kern="1200">
          <a:solidFill>
            <a:schemeClr val="tx1"/>
          </a:solidFill>
          <a:latin typeface="+mn-lt"/>
          <a:ea typeface="ＭＳ Ｐゴシック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0" i="0" kern="1200">
          <a:solidFill>
            <a:schemeClr val="tx1"/>
          </a:solidFill>
          <a:latin typeface="+mn-lt"/>
          <a:ea typeface="ＭＳ Ｐゴシック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b="0" i="0" kern="1200">
          <a:solidFill>
            <a:schemeClr val="tx1"/>
          </a:solidFill>
          <a:latin typeface="+mn-lt"/>
          <a:ea typeface="ＭＳ Ｐゴシック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b="0" i="0" kern="1200">
          <a:solidFill>
            <a:schemeClr val="tx1"/>
          </a:solidFill>
          <a:latin typeface="+mn-lt"/>
          <a:ea typeface="ＭＳ Ｐゴシック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547EBF"/>
          </p15:clr>
        </p15:guide>
        <p15:guide id="2" pos="5472" userDrawn="1">
          <p15:clr>
            <a:srgbClr val="547EBF"/>
          </p15:clr>
        </p15:guide>
        <p15:guide id="4" orient="horz" pos="132" userDrawn="1">
          <p15:clr>
            <a:srgbClr val="F26B43"/>
          </p15:clr>
        </p15:guide>
        <p15:guide id="5" orient="horz" pos="2964" userDrawn="1">
          <p15:clr>
            <a:srgbClr val="547EBF"/>
          </p15:clr>
        </p15:guide>
        <p15:guide id="6" orient="horz" pos="3156" userDrawn="1">
          <p15:clr>
            <a:srgbClr val="F26B43"/>
          </p15:clr>
        </p15:guide>
        <p15:guide id="7" orient="horz" pos="588" userDrawn="1">
          <p15:clr>
            <a:srgbClr val="547EBF"/>
          </p15:clr>
        </p15:guide>
        <p15:guide id="8" orient="horz" pos="468" userDrawn="1">
          <p15:clr>
            <a:srgbClr val="547EBF"/>
          </p15:clr>
        </p15:guide>
        <p15:guide id="9" orient="horz" pos="708" userDrawn="1">
          <p15:clr>
            <a:srgbClr val="547EBF"/>
          </p15:clr>
        </p15:guide>
        <p15:guide id="10" orient="horz" pos="2844" userDrawn="1">
          <p15:clr>
            <a:srgbClr val="547EBF"/>
          </p15:clr>
        </p15:guide>
        <p15:guide id="33" orient="horz" pos="996" userDrawn="1">
          <p15:clr>
            <a:srgbClr val="F26B43"/>
          </p15:clr>
        </p15:guide>
        <p15:guide id="34" orient="horz" pos="1082" userDrawn="1">
          <p15:clr>
            <a:srgbClr val="F26B43"/>
          </p15:clr>
        </p15:guide>
        <p15:guide id="35" orient="horz" pos="1448" userDrawn="1">
          <p15:clr>
            <a:srgbClr val="F26B43"/>
          </p15:clr>
        </p15:guide>
        <p15:guide id="36" orient="horz" pos="1370" userDrawn="1">
          <p15:clr>
            <a:srgbClr val="F26B43"/>
          </p15:clr>
        </p15:guide>
        <p15:guide id="37" orient="horz" pos="1738" userDrawn="1">
          <p15:clr>
            <a:srgbClr val="F26B43"/>
          </p15:clr>
        </p15:guide>
        <p15:guide id="38" orient="horz" pos="1820" userDrawn="1">
          <p15:clr>
            <a:srgbClr val="F26B43"/>
          </p15:clr>
        </p15:guide>
        <p15:guide id="39" orient="horz" pos="2110" userDrawn="1">
          <p15:clr>
            <a:srgbClr val="F26B43"/>
          </p15:clr>
        </p15:guide>
        <p15:guide id="40" orient="horz" pos="2186" userDrawn="1">
          <p15:clr>
            <a:srgbClr val="F26B43"/>
          </p15:clr>
        </p15:guide>
        <p15:guide id="41" pos="663" userDrawn="1">
          <p15:clr>
            <a:srgbClr val="F26B43"/>
          </p15:clr>
        </p15:guide>
        <p15:guide id="42" pos="723" userDrawn="1">
          <p15:clr>
            <a:srgbClr val="F26B43"/>
          </p15:clr>
        </p15:guide>
        <p15:guide id="43" pos="1101" userDrawn="1">
          <p15:clr>
            <a:srgbClr val="F26B43"/>
          </p15:clr>
        </p15:guide>
        <p15:guide id="44" pos="1158" userDrawn="1">
          <p15:clr>
            <a:srgbClr val="F26B43"/>
          </p15:clr>
        </p15:guide>
        <p15:guide id="45" pos="1533" userDrawn="1">
          <p15:clr>
            <a:srgbClr val="F26B43"/>
          </p15:clr>
        </p15:guide>
        <p15:guide id="46" pos="1599" userDrawn="1">
          <p15:clr>
            <a:srgbClr val="F26B43"/>
          </p15:clr>
        </p15:guide>
        <p15:guide id="47" pos="1974" userDrawn="1">
          <p15:clr>
            <a:srgbClr val="F26B43"/>
          </p15:clr>
        </p15:guide>
        <p15:guide id="48" pos="2034" userDrawn="1">
          <p15:clr>
            <a:srgbClr val="F26B43"/>
          </p15:clr>
        </p15:guide>
        <p15:guide id="49" pos="2412" userDrawn="1">
          <p15:clr>
            <a:srgbClr val="F26B43"/>
          </p15:clr>
        </p15:guide>
        <p15:guide id="50" pos="2475" userDrawn="1">
          <p15:clr>
            <a:srgbClr val="F26B43"/>
          </p15:clr>
        </p15:guide>
        <p15:guide id="51" pos="2850" userDrawn="1">
          <p15:clr>
            <a:srgbClr val="F26B43"/>
          </p15:clr>
        </p15:guide>
        <p15:guide id="52" pos="2907" userDrawn="1">
          <p15:clr>
            <a:srgbClr val="F26B43"/>
          </p15:clr>
        </p15:guide>
        <p15:guide id="53" pos="3285" userDrawn="1">
          <p15:clr>
            <a:srgbClr val="F26B43"/>
          </p15:clr>
        </p15:guide>
        <p15:guide id="54" pos="3348" userDrawn="1">
          <p15:clr>
            <a:srgbClr val="F26B43"/>
          </p15:clr>
        </p15:guide>
        <p15:guide id="55" pos="3720" userDrawn="1">
          <p15:clr>
            <a:srgbClr val="F26B43"/>
          </p15:clr>
        </p15:guide>
        <p15:guide id="56" pos="3783" userDrawn="1">
          <p15:clr>
            <a:srgbClr val="F26B43"/>
          </p15:clr>
        </p15:guide>
        <p15:guide id="57" pos="4158" userDrawn="1">
          <p15:clr>
            <a:srgbClr val="F26B43"/>
          </p15:clr>
        </p15:guide>
        <p15:guide id="58" pos="4221" userDrawn="1">
          <p15:clr>
            <a:srgbClr val="F26B43"/>
          </p15:clr>
        </p15:guide>
        <p15:guide id="59" pos="4599" userDrawn="1">
          <p15:clr>
            <a:srgbClr val="F26B43"/>
          </p15:clr>
        </p15:guide>
        <p15:guide id="60" pos="5034" userDrawn="1">
          <p15:clr>
            <a:srgbClr val="F26B43"/>
          </p15:clr>
        </p15:guide>
        <p15:guide id="61" pos="5097" userDrawn="1">
          <p15:clr>
            <a:srgbClr val="F26B43"/>
          </p15:clr>
        </p15:guide>
        <p15:guide id="62" pos="4659" userDrawn="1">
          <p15:clr>
            <a:srgbClr val="F26B43"/>
          </p15:clr>
        </p15:guide>
        <p15:guide id="63" orient="horz" pos="2476" userDrawn="1">
          <p15:clr>
            <a:srgbClr val="F26B43"/>
          </p15:clr>
        </p15:guide>
        <p15:guide id="64" orient="horz" pos="25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juststand.org/OnlineToolbox/tabid/637/language/en-US/Default.aspx" TargetMode="Externa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juststand.org/" TargetMode="Externa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DKPayne@Concentra.com" TargetMode="External"/><Relationship Id="rId3" Type="http://schemas.openxmlformats.org/officeDocument/2006/relationships/hyperlink" Target="mailto:SMendez@Concentra.com" TargetMode="External"/><Relationship Id="rId7" Type="http://schemas.openxmlformats.org/officeDocument/2006/relationships/hyperlink" Target="mailto:Michael_Naser@Concentra.com" TargetMode="External"/><Relationship Id="rId2" Type="http://schemas.openxmlformats.org/officeDocument/2006/relationships/hyperlink" Target="mailto:SRParks@Concentra.com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CRepp@Concentra.com" TargetMode="External"/><Relationship Id="rId5" Type="http://schemas.openxmlformats.org/officeDocument/2006/relationships/hyperlink" Target="mailto:Amber_Nusbaum@Concentra.com" TargetMode="External"/><Relationship Id="rId4" Type="http://schemas.openxmlformats.org/officeDocument/2006/relationships/hyperlink" Target="mailto:Adriana_Alvarado@Concentra.co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Shelby Mendez, PT, DPT, FAAOMPT, CSCS</a:t>
            </a:r>
          </a:p>
          <a:p>
            <a:r>
              <a:rPr lang="en-US" dirty="0"/>
              <a:t>Dr. Steven Parks, MD, MPH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Impact </a:t>
            </a:r>
            <a:br>
              <a:rPr lang="en-US" dirty="0"/>
            </a:br>
            <a:r>
              <a:rPr lang="en-US" dirty="0"/>
              <a:t>of Sitting 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353235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199" y="1044971"/>
            <a:ext cx="8229599" cy="1000942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altLang="en-US" sz="1800" dirty="0">
                <a:solidFill>
                  <a:schemeClr val="accent2"/>
                </a:solidFill>
                <a:latin typeface="Arial Black" panose="020B0A04020102020204" pitchFamily="34" charset="0"/>
              </a:rPr>
              <a:t>“For every inch of Forward Head Posture, it can increase the weight of the head on the spine by an additional 10 pounds.”</a:t>
            </a:r>
          </a:p>
          <a:p>
            <a:pPr algn="ctr">
              <a:spcAft>
                <a:spcPts val="600"/>
              </a:spcAft>
            </a:pPr>
            <a:r>
              <a:rPr lang="en-US" altLang="en-US" sz="1400" dirty="0" err="1"/>
              <a:t>Kapandji</a:t>
            </a:r>
            <a:r>
              <a:rPr lang="en-US" altLang="en-US" sz="1400" dirty="0"/>
              <a:t>, Physiology of Joints, Vol. 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Effects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Myofascial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10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E7117F0-36CD-4C38-B624-CF6ECA538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600"/>
          <a:stretch/>
        </p:blipFill>
        <p:spPr>
          <a:xfrm flipH="1">
            <a:off x="666206" y="2054078"/>
            <a:ext cx="7811589" cy="25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Health Impacts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122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199" y="1123950"/>
            <a:ext cx="4874559" cy="3390900"/>
          </a:xfrm>
        </p:spPr>
        <p:txBody>
          <a:bodyPr/>
          <a:lstStyle/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Sitting utilizes approximately half the calories as standing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“Non-exercise thermogenesis”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Standing calorie calculator: </a:t>
            </a:r>
            <a:br>
              <a:rPr lang="en-US" sz="1400" dirty="0"/>
            </a:br>
            <a:r>
              <a:rPr lang="en-US" sz="1400" dirty="0">
                <a:hlinkClick r:id="rId2"/>
              </a:rPr>
              <a:t>http://www.juststand.org/OnlineToolbox/tabid/637/language/en-US/Default.aspx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Health Impacts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Caloric Consumption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26FCD8-7E83-4F98-B38C-9FCBF7A7D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80" t="16113" r="23119" b="5106"/>
          <a:stretch/>
        </p:blipFill>
        <p:spPr>
          <a:xfrm>
            <a:off x="5763559" y="1123950"/>
            <a:ext cx="2529542" cy="34850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5303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AE3970-A455-4FB5-BB3A-17D2C948703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199" y="1127283"/>
            <a:ext cx="3324225" cy="3387566"/>
          </a:xfrm>
        </p:spPr>
        <p:txBody>
          <a:bodyPr/>
          <a:lstStyle/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Prolonged sitting has been shown to reduce the production of lipoprotein lipase (LPL)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LPL contributes to the soft tissue-level regulation of lipoproteins and glucose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LPL is an enzyme that is present in adipose and muscle tissue which is involved in the regulation of triglycerides and cholesterol. When LPL production increases, high-density lipoprotein (HDL) levels increase and a resistance to “diet-induced high triglycerides as well as high cholesterol” occurs.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F6B97E-A12F-4549-9912-F63B7BA0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Health Impacts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FA7AD-5ADA-4BBD-B9A3-5DB7C5C10F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LPL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0A18D-0840-4686-9968-B9825761C73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F2A6C-7ADE-4D0E-9CB9-C05FBD75451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13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E9723E-475F-470B-BCA4-FBE89BC05D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073"/>
          <a:stretch/>
        </p:blipFill>
        <p:spPr>
          <a:xfrm>
            <a:off x="3861958" y="1317703"/>
            <a:ext cx="4916281" cy="27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08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8576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123950"/>
            <a:ext cx="2817223" cy="33909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Concentra </a:t>
            </a:r>
            <a:r>
              <a:rPr lang="en-US" b="1" dirty="0" err="1">
                <a:solidFill>
                  <a:schemeClr val="accent2"/>
                </a:solidFill>
              </a:rPr>
              <a:t>ADApt</a:t>
            </a:r>
            <a:r>
              <a:rPr lang="en-US" b="1" dirty="0">
                <a:solidFill>
                  <a:schemeClr val="accent2"/>
                </a:solidFill>
              </a:rPr>
              <a:t> program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accent1"/>
                </a:solidFill>
              </a:rPr>
              <a:t>Office Ergonomic Evaluation: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1200" dirty="0"/>
              <a:t>Assessment by Concentra</a:t>
            </a:r>
            <a:r>
              <a:rPr lang="en-US" sz="1200" baseline="30000" dirty="0"/>
              <a:t>®</a:t>
            </a:r>
            <a:r>
              <a:rPr lang="en-US" sz="1200" dirty="0"/>
              <a:t> physical therapist for employee workstation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accent1"/>
                </a:solidFill>
              </a:rPr>
              <a:t>Office Ergonomics Presentation: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1200" dirty="0"/>
              <a:t>Group presentation by Concentra physical therapist</a:t>
            </a:r>
          </a:p>
          <a:p>
            <a:pPr marL="0" lvl="2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200" dirty="0"/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Just Stand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hlinkClick r:id="rId2"/>
              </a:rPr>
              <a:t>www.juststand.org</a:t>
            </a:r>
            <a:r>
              <a:rPr lang="en-US" sz="12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15</a:t>
            </a:fld>
            <a:endParaRPr lang="en-US" dirty="0"/>
          </a:p>
        </p:txBody>
      </p:sp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33E61553-E2EA-44BC-AEE6-2CCD0366D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1123949"/>
            <a:ext cx="5133974" cy="34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22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AE7129-A325-45DE-8AAB-17783BAE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E07FFB-D5A9-43EE-BE1A-30C9BF6277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2AAA1-3F1D-4037-8414-F7B383FB311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E292E-0194-4300-9E83-F7F732248D5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16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73D778-ADA9-4C84-B442-BF52657DE1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/>
          <a:stretch/>
        </p:blipFill>
        <p:spPr>
          <a:xfrm>
            <a:off x="2876599" y="1079468"/>
            <a:ext cx="4168857" cy="3447704"/>
          </a:xfrm>
          <a:prstGeom prst="rect">
            <a:avLst/>
          </a:prstGeom>
        </p:spPr>
      </p:pic>
      <p:pic>
        <p:nvPicPr>
          <p:cNvPr id="13" name="Picture 1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599FCBA7-EB3C-44BE-BD50-F4EF5CCEB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01" y="1079468"/>
            <a:ext cx="2381298" cy="158753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3AEE28-AC6C-49EF-9305-4D338396D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6" y="1079468"/>
            <a:ext cx="2372231" cy="344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D62F693-3772-4B19-A6EA-07E5FCF8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 Florida Leadership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B15A04E-BB02-4F75-B463-FD2142EFBB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477971"/>
            <a:ext cx="5020492" cy="549641"/>
          </a:xfrm>
        </p:spPr>
        <p:txBody>
          <a:bodyPr/>
          <a:lstStyle/>
          <a:p>
            <a:r>
              <a:rPr lang="en-US" sz="1200" dirty="0"/>
              <a:t>Contact Information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87E9F4-A8A5-495D-BC13-898C3F93290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49BC723-2E7E-C341-B131-B70303871AA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2259A5-B5C5-42EC-B0E3-13B2DD279373}"/>
              </a:ext>
            </a:extLst>
          </p:cNvPr>
          <p:cNvSpPr txBox="1"/>
          <p:nvPr/>
        </p:nvSpPr>
        <p:spPr>
          <a:xfrm>
            <a:off x="754380" y="1027612"/>
            <a:ext cx="736854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Q&amp;A</a:t>
            </a:r>
          </a:p>
          <a:p>
            <a:pPr algn="ctr">
              <a:spcAft>
                <a:spcPts val="600"/>
              </a:spcAft>
            </a:pPr>
            <a:endParaRPr lang="en-US" sz="1050" b="1" dirty="0">
              <a:solidFill>
                <a:schemeClr val="tx2">
                  <a:lumMod val="90000"/>
                  <a:lumOff val="1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1100" b="1" dirty="0">
                <a:ea typeface="Verdana" panose="020B0604030504040204" pitchFamily="34" charset="0"/>
                <a:cs typeface="Verdana" panose="020B0604030504040204" pitchFamily="34" charset="0"/>
              </a:rPr>
              <a:t>East Florida (Jacksonville, Palm Beach County, Broward County, Miami Dade County)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a typeface="Verdana" panose="020B0604030504040204" pitchFamily="34" charset="0"/>
                <a:cs typeface="Verdana" panose="020B0604030504040204" pitchFamily="34" charset="0"/>
              </a:rPr>
              <a:t>Medical: </a:t>
            </a:r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</a:rPr>
              <a:t>Dr. Steven Parks – </a:t>
            </a:r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SRParks@Concentra.com</a:t>
            </a:r>
            <a:endParaRPr lang="en-US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a typeface="Verdana" panose="020B0604030504040204" pitchFamily="34" charset="0"/>
                <a:cs typeface="Verdana" panose="020B0604030504040204" pitchFamily="34" charset="0"/>
              </a:rPr>
              <a:t>Therapy: </a:t>
            </a:r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</a:rPr>
              <a:t>Shelby Mendez – </a:t>
            </a:r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SMendez@Concentra.com</a:t>
            </a:r>
            <a:endParaRPr lang="en-US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a typeface="Verdana" panose="020B0604030504040204" pitchFamily="34" charset="0"/>
                <a:cs typeface="Verdana" panose="020B0604030504040204" pitchFamily="34" charset="0"/>
              </a:rPr>
              <a:t>Operations: </a:t>
            </a:r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</a:rPr>
              <a:t>Adriana Alvarado – </a:t>
            </a:r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Adriana_Alvarado@Concentra.com</a:t>
            </a:r>
            <a:endParaRPr lang="en-US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a typeface="Verdana" panose="020B0604030504040204" pitchFamily="34" charset="0"/>
                <a:cs typeface="Verdana" panose="020B0604030504040204" pitchFamily="34" charset="0"/>
              </a:rPr>
              <a:t>Sales: </a:t>
            </a:r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</a:rPr>
              <a:t>Amber Nusbaum – </a:t>
            </a:r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Amber_Nusbaum@Concentra.com</a:t>
            </a:r>
            <a:endParaRPr lang="en-US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Aft>
                <a:spcPts val="600"/>
              </a:spcAft>
            </a:pPr>
            <a:endParaRPr lang="en-US" sz="11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1100" b="1" dirty="0">
                <a:ea typeface="Verdana" panose="020B0604030504040204" pitchFamily="34" charset="0"/>
                <a:cs typeface="Verdana" panose="020B0604030504040204" pitchFamily="34" charset="0"/>
              </a:rPr>
              <a:t>West/Central Florida (Tampa, Orlando, Ocala, Sarasota/Bradenton)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a typeface="Verdana" panose="020B0604030504040204" pitchFamily="34" charset="0"/>
                <a:cs typeface="Verdana" panose="020B0604030504040204" pitchFamily="34" charset="0"/>
              </a:rPr>
              <a:t>Medical: </a:t>
            </a:r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</a:rPr>
              <a:t>Dr. Cori Repp – </a:t>
            </a:r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CRepp@Concentra.com</a:t>
            </a:r>
            <a:endParaRPr lang="en-US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a typeface="Verdana" panose="020B0604030504040204" pitchFamily="34" charset="0"/>
                <a:cs typeface="Verdana" panose="020B0604030504040204" pitchFamily="34" charset="0"/>
              </a:rPr>
              <a:t>Therapy: </a:t>
            </a:r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</a:rPr>
              <a:t>Mike Naser – </a:t>
            </a:r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Michael_Naser@Concentra.com</a:t>
            </a:r>
            <a:endParaRPr lang="en-US" sz="11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a typeface="Verdana" panose="020B0604030504040204" pitchFamily="34" charset="0"/>
                <a:cs typeface="Verdana" panose="020B0604030504040204" pitchFamily="34" charset="0"/>
              </a:rPr>
              <a:t>Operations: </a:t>
            </a:r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</a:rPr>
              <a:t>Debbie Payne – </a:t>
            </a:r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DKPayne@Concentra.com</a:t>
            </a:r>
            <a:endParaRPr lang="en-US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ea typeface="Verdana" panose="020B0604030504040204" pitchFamily="34" charset="0"/>
                <a:cs typeface="Verdana" panose="020B0604030504040204" pitchFamily="34" charset="0"/>
              </a:rPr>
              <a:t>Sales: </a:t>
            </a:r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</a:rPr>
              <a:t>Amber Nusbaum – </a:t>
            </a:r>
            <a:r>
              <a:rPr lang="en-US" sz="1100" dirty="0"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Amber_Nusbaum@Concentra.com</a:t>
            </a:r>
            <a:endParaRPr lang="en-US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sz="11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29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1B9ACF-37AB-42C4-BC29-A0121816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C8FD72-651A-4E70-8F07-9C7D6EA5A3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04F55-74C4-463C-8ED5-156A870BA59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A13D0-139A-411E-8EC5-6153B58C88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18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A6F03-541C-4420-A828-6FCDFB5FCB10}"/>
              </a:ext>
            </a:extLst>
          </p:cNvPr>
          <p:cNvSpPr/>
          <p:nvPr/>
        </p:nvSpPr>
        <p:spPr>
          <a:xfrm>
            <a:off x="457199" y="1079468"/>
            <a:ext cx="82296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900" dirty="0"/>
              <a:t>Bureau of Labor Statistics Employment status of the civilian non-institutional population, 1940 to date. </a:t>
            </a:r>
            <a:r>
              <a:rPr lang="en-US" altLang="en-US" sz="900" u="sng" dirty="0"/>
              <a:t>ftp://ftp.bls.gov/pub/special.requests/lf/aa2010/pdf/cpsaat1.pdf</a:t>
            </a:r>
            <a:r>
              <a:rPr lang="en-US" altLang="en-US" sz="900" dirty="0"/>
              <a:t>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900" dirty="0"/>
              <a:t>Brownson RC, Boehmer TK, Luke DA. Declining rates of physical activity in the United States: what are the contributors? </a:t>
            </a:r>
            <a:r>
              <a:rPr lang="en-US" altLang="en-US" sz="900" i="1" u="sng" dirty="0" err="1"/>
              <a:t>Annu</a:t>
            </a:r>
            <a:r>
              <a:rPr lang="en-US" altLang="en-US" sz="900" i="1" u="sng" dirty="0"/>
              <a:t> Rev Public Health</a:t>
            </a:r>
            <a:r>
              <a:rPr lang="en-US" altLang="en-US" sz="900" u="sng" dirty="0"/>
              <a:t>.</a:t>
            </a:r>
            <a:r>
              <a:rPr lang="en-US" altLang="en-US" sz="900" dirty="0"/>
              <a:t> 2005;26:421-43.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900" dirty="0"/>
              <a:t>Estimating Historical Changes in Physical Activity Levels. </a:t>
            </a:r>
            <a:r>
              <a:rPr lang="en-US" altLang="en-US" sz="900" i="1" dirty="0"/>
              <a:t>Med J Aus</a:t>
            </a:r>
            <a:r>
              <a:rPr lang="en-US" altLang="en-US" sz="900" dirty="0"/>
              <a:t>. 2001; 175(11-12), 635-636.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900" dirty="0"/>
              <a:t>Basset Jr. DR, Schneider PL, Huntington GE. Physical Activity in an Old Order Amish Community</a:t>
            </a:r>
            <a:r>
              <a:rPr lang="en-US" altLang="en-US" sz="900" i="1" dirty="0"/>
              <a:t>. Med Sci Sports </a:t>
            </a:r>
            <a:r>
              <a:rPr lang="en-US" altLang="en-US" sz="900" i="1" dirty="0" err="1"/>
              <a:t>Exerc</a:t>
            </a:r>
            <a:r>
              <a:rPr lang="en-US" altLang="en-US" sz="900" dirty="0"/>
              <a:t>. 2003; 79-85.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900" dirty="0"/>
              <a:t>Bureau of Labor Statistics Employment status of the civilian non-institutional population, 1940 to date. </a:t>
            </a:r>
            <a:r>
              <a:rPr lang="en-US" altLang="en-US" sz="900" u="sng" dirty="0"/>
              <a:t>ftp://ftp.bls.gov/pub/special.requests/lf/aa2010/pdf/cpsaat1.pdf</a:t>
            </a:r>
            <a:r>
              <a:rPr lang="en-US" altLang="en-US" sz="900" dirty="0"/>
              <a:t>. Accessed 10-24-2012.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900" dirty="0"/>
              <a:t>Church TS, Thomas DM, Tudor-Locke C, et al. Trends over 5 Decades in U.S. Occupation-Related Physical Activity and Their Associations with Obesity. </a:t>
            </a:r>
            <a:r>
              <a:rPr lang="en-US" altLang="en-US" sz="900" i="1" dirty="0" err="1"/>
              <a:t>PLoS</a:t>
            </a:r>
            <a:r>
              <a:rPr lang="en-US" altLang="en-US" sz="900" dirty="0"/>
              <a:t>. 2011;5(6): e19657. </a:t>
            </a:r>
            <a:r>
              <a:rPr lang="en-US" altLang="en-US" sz="900" u="sng" dirty="0"/>
              <a:t>http://www.ncbi.nlm.nih.gov/pmc/articles/PMC3102055/pdf/pone.0019657.pdf</a:t>
            </a:r>
            <a:r>
              <a:rPr lang="en-US" altLang="en-US" sz="900" dirty="0"/>
              <a:t>. Accessed 10-26-2012.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900" dirty="0"/>
              <a:t>Steele, R, &amp; Mummery, K (2003). Occupational physical activity across occupational categories. </a:t>
            </a:r>
            <a:r>
              <a:rPr lang="en-US" altLang="en-US" sz="900" i="1" dirty="0"/>
              <a:t>Journal of Science and Medicine in Sport 6 (4): 398-407.</a:t>
            </a:r>
            <a:endParaRPr lang="en-US" altLang="en-US" sz="9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900" dirty="0"/>
              <a:t>Mathews CE, Kong CY, </a:t>
            </a:r>
            <a:r>
              <a:rPr lang="en-US" altLang="en-US" sz="900" dirty="0" err="1"/>
              <a:t>Freedson</a:t>
            </a:r>
            <a:r>
              <a:rPr lang="en-US" altLang="en-US" sz="900" dirty="0"/>
              <a:t> PS. Amount of Time Spent in Sedentary Behaviors in the United States, 2003–2004. </a:t>
            </a:r>
            <a:r>
              <a:rPr lang="en-US" altLang="en-US" sz="900" i="1" dirty="0"/>
              <a:t>Am J Epidemiol</a:t>
            </a:r>
            <a:r>
              <a:rPr lang="en-US" altLang="en-US" sz="900" dirty="0"/>
              <a:t>. 2008;167(7):875–881.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900" dirty="0"/>
              <a:t>Anderson BJ, </a:t>
            </a:r>
            <a:r>
              <a:rPr lang="en-US" altLang="en-US" sz="900" dirty="0" err="1"/>
              <a:t>Ortengren</a:t>
            </a:r>
            <a:r>
              <a:rPr lang="en-US" altLang="en-US" sz="900" dirty="0"/>
              <a:t> R, </a:t>
            </a:r>
            <a:r>
              <a:rPr lang="en-US" altLang="en-US" sz="900" dirty="0" err="1"/>
              <a:t>Nachemson</a:t>
            </a:r>
            <a:r>
              <a:rPr lang="en-US" altLang="en-US" sz="900" dirty="0"/>
              <a:t> Al, et al. The sitting posture: an electromyographic and </a:t>
            </a:r>
            <a:r>
              <a:rPr lang="en-US" altLang="en-US" sz="900" dirty="0" err="1"/>
              <a:t>discometric</a:t>
            </a:r>
            <a:r>
              <a:rPr lang="en-US" altLang="en-US" sz="900" dirty="0"/>
              <a:t> study. </a:t>
            </a:r>
            <a:r>
              <a:rPr lang="en-US" altLang="en-US" sz="900" i="1" dirty="0" err="1"/>
              <a:t>Orthop</a:t>
            </a:r>
            <a:r>
              <a:rPr lang="en-US" altLang="en-US" sz="900" i="1" dirty="0"/>
              <a:t> Clin North Am</a:t>
            </a:r>
            <a:r>
              <a:rPr lang="en-US" altLang="en-US" sz="900" dirty="0"/>
              <a:t>. 1975; 6(1):105-20.</a:t>
            </a:r>
          </a:p>
        </p:txBody>
      </p:sp>
    </p:spTree>
    <p:extLst>
      <p:ext uri="{BB962C8B-B14F-4D97-AF65-F5344CB8AC3E}">
        <p14:creationId xmlns:p14="http://schemas.microsoft.com/office/powerpoint/2010/main" val="1502204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1B9ACF-37AB-42C4-BC29-A0121816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71C811-FAC3-4E8D-986E-CE0501837F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04F55-74C4-463C-8ED5-156A870BA59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A13D0-139A-411E-8EC5-6153B58C88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19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A6F03-541C-4420-A828-6FCDFB5FCB10}"/>
              </a:ext>
            </a:extLst>
          </p:cNvPr>
          <p:cNvSpPr/>
          <p:nvPr/>
        </p:nvSpPr>
        <p:spPr>
          <a:xfrm>
            <a:off x="457199" y="1002088"/>
            <a:ext cx="694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dirty="0"/>
          </a:p>
          <a:p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3D4A10-BACE-4ACD-ABAB-EAEAC0EFA31D}"/>
              </a:ext>
            </a:extLst>
          </p:cNvPr>
          <p:cNvSpPr/>
          <p:nvPr/>
        </p:nvSpPr>
        <p:spPr>
          <a:xfrm>
            <a:off x="457196" y="1079468"/>
            <a:ext cx="822960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900" dirty="0" err="1">
                <a:latin typeface="+mj-lt"/>
              </a:rPr>
              <a:t>Nachemson</a:t>
            </a:r>
            <a:r>
              <a:rPr lang="en-US" altLang="en-US" sz="900" dirty="0">
                <a:latin typeface="+mj-lt"/>
              </a:rPr>
              <a:t> A. Towards a better understanding of low-back pain: a review of the mechanics of the lumbar disc. </a:t>
            </a:r>
            <a:r>
              <a:rPr lang="en-US" altLang="en-US" sz="900" i="1" dirty="0" err="1">
                <a:latin typeface="+mj-lt"/>
              </a:rPr>
              <a:t>Rheumatol</a:t>
            </a:r>
            <a:r>
              <a:rPr lang="en-US" altLang="en-US" sz="900" dirty="0">
                <a:latin typeface="+mj-lt"/>
              </a:rPr>
              <a:t>. 1975;14(3):129-143</a:t>
            </a:r>
            <a:endParaRPr lang="en-US" sz="900" dirty="0">
              <a:latin typeface="+mj-lt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+mj-lt"/>
              </a:rPr>
              <a:t>O’Sullivan PB, </a:t>
            </a:r>
            <a:r>
              <a:rPr lang="en-US" sz="900" dirty="0" err="1">
                <a:latin typeface="+mj-lt"/>
              </a:rPr>
              <a:t>Grahamslaw</a:t>
            </a:r>
            <a:r>
              <a:rPr lang="en-US" sz="900" dirty="0">
                <a:latin typeface="+mj-lt"/>
              </a:rPr>
              <a:t> KM, Kendall MM, et al. The effect of different standing and sitting postures on trunk muscle activity in a pain-free population. </a:t>
            </a:r>
            <a:r>
              <a:rPr lang="en-US" sz="900" i="1" dirty="0">
                <a:latin typeface="+mj-lt"/>
              </a:rPr>
              <a:t>Spine</a:t>
            </a:r>
            <a:r>
              <a:rPr lang="en-US" sz="900" dirty="0">
                <a:latin typeface="+mj-lt"/>
              </a:rPr>
              <a:t>. 2002; 27(11): 1238-1244.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+mj-lt"/>
              </a:rPr>
              <a:t>Callaghan JP, McGill SM. Low back joint loading and kinematics during standing and unsupported sitting</a:t>
            </a:r>
            <a:r>
              <a:rPr lang="en-US" sz="900" i="1" dirty="0">
                <a:latin typeface="+mj-lt"/>
              </a:rPr>
              <a:t>. Ergonomics</a:t>
            </a:r>
            <a:r>
              <a:rPr lang="en-US" sz="900" dirty="0">
                <a:latin typeface="+mj-lt"/>
              </a:rPr>
              <a:t>. 2001;44(3): 280-294.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+mj-lt"/>
              </a:rPr>
              <a:t>Beasley R, Heuser P, Raymond N. SIT (seated immobility thromboembolism) syndrome: a 21rst century lifestyle hazard. </a:t>
            </a:r>
            <a:r>
              <a:rPr lang="en-US" sz="900" i="1" dirty="0">
                <a:latin typeface="+mj-lt"/>
              </a:rPr>
              <a:t>New Z Med J.</a:t>
            </a:r>
            <a:r>
              <a:rPr lang="en-US" sz="900" dirty="0">
                <a:latin typeface="+mj-lt"/>
              </a:rPr>
              <a:t> 2005; 118.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+mj-lt"/>
              </a:rPr>
              <a:t>West J, Perrin K, Aldington S, et al. A case-control study of seated immobility at work as a risk factor for venous thromboembolism. </a:t>
            </a:r>
            <a:r>
              <a:rPr lang="en-US" sz="900" i="1" dirty="0">
                <a:latin typeface="+mj-lt"/>
              </a:rPr>
              <a:t>JRSM Short Rep. </a:t>
            </a:r>
            <a:r>
              <a:rPr lang="en-US" sz="900" dirty="0">
                <a:latin typeface="+mj-lt"/>
              </a:rPr>
              <a:t>2008; 101:237-243.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+mj-lt"/>
              </a:rPr>
              <a:t>Healy B, Levin E, Perrin K, Prolonged work and computer-related seated immobility and risk of venous thromboembolism. </a:t>
            </a:r>
            <a:r>
              <a:rPr lang="en-US" sz="900" i="1" dirty="0">
                <a:latin typeface="+mj-lt"/>
              </a:rPr>
              <a:t>JRSM Short Rep</a:t>
            </a:r>
            <a:r>
              <a:rPr lang="en-US" sz="900" dirty="0">
                <a:latin typeface="+mj-lt"/>
              </a:rPr>
              <a:t>. 2010;103: 447-54.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 err="1">
                <a:latin typeface="+mj-lt"/>
              </a:rPr>
              <a:t>Suadican</a:t>
            </a:r>
            <a:r>
              <a:rPr lang="en-US" sz="900" dirty="0">
                <a:latin typeface="+mj-lt"/>
              </a:rPr>
              <a:t> P, </a:t>
            </a:r>
            <a:r>
              <a:rPr lang="en-US" sz="900" dirty="0" err="1">
                <a:latin typeface="+mj-lt"/>
              </a:rPr>
              <a:t>Hannerz</a:t>
            </a:r>
            <a:r>
              <a:rPr lang="en-US" sz="900" dirty="0">
                <a:latin typeface="+mj-lt"/>
              </a:rPr>
              <a:t> H, Bach E, et al. Jobs encompassing prolonged sitting in cramped positions and risk of thromboembolism: cohort study. </a:t>
            </a:r>
            <a:r>
              <a:rPr lang="en-US" sz="900" i="1" dirty="0">
                <a:latin typeface="+mj-lt"/>
              </a:rPr>
              <a:t>JRSM Short Rep</a:t>
            </a:r>
            <a:r>
              <a:rPr lang="en-US" sz="900" dirty="0">
                <a:latin typeface="+mj-lt"/>
              </a:rPr>
              <a:t>. 2012;3(8).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+mj-lt"/>
              </a:rPr>
              <a:t>Aldington S, Pritchard A, Perrin K. Prolonged seated immobility at work is a common risk factor for venous thromboembolism leading to hospital admission. </a:t>
            </a:r>
            <a:r>
              <a:rPr lang="en-US" sz="900" i="1" dirty="0">
                <a:latin typeface="+mj-lt"/>
              </a:rPr>
              <a:t>Int Med J. </a:t>
            </a:r>
            <a:r>
              <a:rPr lang="en-US" sz="900" dirty="0">
                <a:latin typeface="+mj-lt"/>
              </a:rPr>
              <a:t>2008; 38(2): 133-135.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 err="1">
                <a:latin typeface="+mj-lt"/>
              </a:rPr>
              <a:t>Hitos</a:t>
            </a:r>
            <a:r>
              <a:rPr lang="en-US" sz="900" dirty="0">
                <a:latin typeface="+mj-lt"/>
              </a:rPr>
              <a:t> K, Cannon M, Garth S, et al. Effect of exercises on popliteal venous flow during prolonged immobility of seated subjects: implications for prevention of travel-related deep vein thrombosis. </a:t>
            </a:r>
            <a:r>
              <a:rPr lang="en-US" sz="900" i="1" dirty="0">
                <a:latin typeface="+mj-lt"/>
              </a:rPr>
              <a:t>Int J </a:t>
            </a:r>
            <a:r>
              <a:rPr lang="en-US" sz="900" i="1" dirty="0" err="1">
                <a:latin typeface="+mj-lt"/>
              </a:rPr>
              <a:t>Thromb</a:t>
            </a:r>
            <a:r>
              <a:rPr lang="en-US" sz="900" i="1" dirty="0">
                <a:latin typeface="+mj-lt"/>
              </a:rPr>
              <a:t> </a:t>
            </a:r>
            <a:r>
              <a:rPr lang="en-US" sz="900" i="1" dirty="0" err="1">
                <a:latin typeface="+mj-lt"/>
              </a:rPr>
              <a:t>Heam</a:t>
            </a:r>
            <a:r>
              <a:rPr lang="en-US" sz="900" dirty="0">
                <a:latin typeface="+mj-lt"/>
              </a:rPr>
              <a:t>. 2005; 5:1890-1895.</a:t>
            </a:r>
            <a:endParaRPr lang="en-US" altLang="en-US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615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34737" y="1531175"/>
            <a:ext cx="365760" cy="36576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39906" y="209550"/>
            <a:ext cx="6146894" cy="4481719"/>
          </a:xfrm>
        </p:spPr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Physical Effects</a:t>
            </a:r>
          </a:p>
          <a:p>
            <a:r>
              <a:rPr lang="en-US" dirty="0"/>
              <a:t>Adverse Health Effects</a:t>
            </a:r>
          </a:p>
          <a:p>
            <a:r>
              <a:rPr lang="en-US" dirty="0"/>
              <a:t>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34737" y="2034258"/>
            <a:ext cx="365760" cy="36576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34737" y="2537340"/>
            <a:ext cx="365760" cy="36576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934737" y="3040423"/>
            <a:ext cx="365760" cy="36576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11421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1B9ACF-37AB-42C4-BC29-A0121816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48759F-BFB2-4ADF-B03A-90384C2129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04F55-74C4-463C-8ED5-156A870BA59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A13D0-139A-411E-8EC5-6153B58C88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A6F03-541C-4420-A828-6FCDFB5FCB10}"/>
              </a:ext>
            </a:extLst>
          </p:cNvPr>
          <p:cNvSpPr/>
          <p:nvPr/>
        </p:nvSpPr>
        <p:spPr>
          <a:xfrm>
            <a:off x="457199" y="1002088"/>
            <a:ext cx="694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dirty="0"/>
          </a:p>
          <a:p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3D4A10-BACE-4ACD-ABAB-EAEAC0EFA31D}"/>
              </a:ext>
            </a:extLst>
          </p:cNvPr>
          <p:cNvSpPr/>
          <p:nvPr/>
        </p:nvSpPr>
        <p:spPr>
          <a:xfrm>
            <a:off x="457196" y="1002089"/>
            <a:ext cx="82296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Arial" charset="0"/>
            </a:endParaRPr>
          </a:p>
          <a:p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68DEA3-AC97-4600-ADF2-39AD234C70BB}"/>
              </a:ext>
            </a:extLst>
          </p:cNvPr>
          <p:cNvSpPr/>
          <p:nvPr/>
        </p:nvSpPr>
        <p:spPr>
          <a:xfrm>
            <a:off x="457195" y="1079467"/>
            <a:ext cx="822960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900" dirty="0"/>
              <a:t>O’Sullivan PB, </a:t>
            </a:r>
            <a:r>
              <a:rPr lang="en-US" altLang="en-US" sz="900" dirty="0" err="1"/>
              <a:t>Grahamslaw</a:t>
            </a:r>
            <a:r>
              <a:rPr lang="en-US" altLang="en-US" sz="900" dirty="0"/>
              <a:t> KM, Kendall MM, et al. The effect of different standing and sitting postures on trunk muscle activity in a pain-free population. </a:t>
            </a:r>
            <a:r>
              <a:rPr lang="en-US" altLang="en-US" sz="900" i="1" dirty="0"/>
              <a:t>Spine</a:t>
            </a:r>
            <a:r>
              <a:rPr lang="en-US" altLang="en-US" sz="900" dirty="0"/>
              <a:t>. 2002; 27(11): 1238-1244.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900" dirty="0"/>
              <a:t>Callaghan JP, McGill SM. Low back joint loading and kinematics during standing and unsupported sitting</a:t>
            </a:r>
            <a:r>
              <a:rPr lang="en-US" altLang="en-US" sz="900" i="1" dirty="0"/>
              <a:t>. Ergonomics</a:t>
            </a:r>
            <a:r>
              <a:rPr lang="en-US" altLang="en-US" sz="900" dirty="0"/>
              <a:t>. 2001;44(3): 280-294.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900" dirty="0" err="1"/>
              <a:t>Shuldt</a:t>
            </a:r>
            <a:r>
              <a:rPr lang="en-US" altLang="en-US" sz="900" dirty="0"/>
              <a:t> K, </a:t>
            </a:r>
            <a:r>
              <a:rPr lang="en-US" altLang="en-US" sz="900" dirty="0" err="1"/>
              <a:t>Ekholm</a:t>
            </a:r>
            <a:r>
              <a:rPr lang="en-US" altLang="en-US" sz="900" dirty="0"/>
              <a:t> J, Harms-</a:t>
            </a:r>
            <a:r>
              <a:rPr lang="en-US" altLang="en-US" sz="900" dirty="0" err="1"/>
              <a:t>Ringdahl</a:t>
            </a:r>
            <a:r>
              <a:rPr lang="en-US" altLang="en-US" sz="900" dirty="0"/>
              <a:t> K, et al. Effects of changes in sitting work posture on static neck and shoulder muscle activity. </a:t>
            </a:r>
            <a:r>
              <a:rPr lang="en-US" altLang="en-US" sz="900" i="1" dirty="0"/>
              <a:t>Ergonomics</a:t>
            </a:r>
            <a:r>
              <a:rPr lang="en-US" altLang="en-US" sz="900" dirty="0"/>
              <a:t>. 1986; 29(12): 1525-1537.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900" dirty="0"/>
              <a:t>Chiu TT, Ku WY, Lee MH, et al. A Study of the Prevalence of and Risk Factors for Neck Pain Among University Academic Staff in Hong Kong</a:t>
            </a:r>
            <a:r>
              <a:rPr lang="en-US" altLang="en-US" sz="900" i="1" dirty="0"/>
              <a:t>. J </a:t>
            </a:r>
            <a:r>
              <a:rPr lang="en-US" altLang="en-US" sz="900" i="1" dirty="0" err="1"/>
              <a:t>Occup</a:t>
            </a:r>
            <a:r>
              <a:rPr lang="en-US" altLang="en-US" sz="900" i="1" dirty="0"/>
              <a:t> </a:t>
            </a:r>
            <a:r>
              <a:rPr lang="en-US" altLang="en-US" sz="900" i="1" dirty="0" err="1"/>
              <a:t>Rehabil</a:t>
            </a:r>
            <a:r>
              <a:rPr lang="en-US" altLang="en-US" sz="900" dirty="0"/>
              <a:t>. 2002; 12(2): 77-91.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900" dirty="0"/>
              <a:t>Chu TW, Lamb TWL. The prevalence of and risk factors for neck pain and upper limb pain among secondary school teachers in Hong Kong. </a:t>
            </a:r>
            <a:r>
              <a:rPr lang="en-US" altLang="en-US" sz="900" i="1" dirty="0"/>
              <a:t>J </a:t>
            </a:r>
            <a:r>
              <a:rPr lang="en-US" altLang="en-US" sz="900" i="1" dirty="0" err="1"/>
              <a:t>Occup</a:t>
            </a:r>
            <a:r>
              <a:rPr lang="en-US" altLang="en-US" sz="900" i="1" dirty="0"/>
              <a:t> </a:t>
            </a:r>
            <a:r>
              <a:rPr lang="en-US" altLang="en-US" sz="900" i="1" dirty="0" err="1"/>
              <a:t>Rehabil</a:t>
            </a:r>
            <a:r>
              <a:rPr lang="en-US" altLang="en-US" sz="900" dirty="0"/>
              <a:t>. 2007; 19(1): 19-32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The Compendium of Physical Activities. 2011 Compendium of Physical Activities Reference List Category 7 – Inactivity Quiet. </a:t>
            </a:r>
            <a:r>
              <a:rPr lang="en-US" sz="900" u="sng" dirty="0"/>
              <a:t>https://sites.google.com/site/compendiumofphysicalactivities/Accessed 10-27-2012</a:t>
            </a:r>
            <a:r>
              <a:rPr lang="en-US" sz="900" dirty="0"/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Levine JA, </a:t>
            </a:r>
            <a:r>
              <a:rPr lang="en-US" sz="900" dirty="0" err="1"/>
              <a:t>Schleusner</a:t>
            </a:r>
            <a:r>
              <a:rPr lang="en-US" sz="900" dirty="0"/>
              <a:t> SJ, Jensen MD. Energy Expenditure of Non-Exercise Activity. </a:t>
            </a:r>
            <a:r>
              <a:rPr lang="en-US" sz="900" i="1" dirty="0"/>
              <a:t>Am J Clin </a:t>
            </a:r>
            <a:r>
              <a:rPr lang="en-US" sz="900" i="1" dirty="0" err="1"/>
              <a:t>Nutr</a:t>
            </a:r>
            <a:r>
              <a:rPr lang="en-US" sz="900" dirty="0"/>
              <a:t>. 2000;72:1451-4.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Hamilton MT, Etienne JM, McClure WC, et al. Role of local contractile activity and muscle ﬁber type on LPL regulation during exercise. </a:t>
            </a:r>
            <a:r>
              <a:rPr lang="en-US" sz="900" i="1" dirty="0"/>
              <a:t>Am J </a:t>
            </a:r>
            <a:r>
              <a:rPr lang="en-US" sz="900" i="1" dirty="0" err="1"/>
              <a:t>Physiol</a:t>
            </a:r>
            <a:r>
              <a:rPr lang="en-US" sz="900" i="1" dirty="0"/>
              <a:t> Endocrinol </a:t>
            </a:r>
            <a:r>
              <a:rPr lang="en-US" sz="900" i="1" dirty="0" err="1"/>
              <a:t>Metab</a:t>
            </a:r>
            <a:r>
              <a:rPr lang="en-US" sz="900" dirty="0"/>
              <a:t>. 1998; 275:674 -E1016-E1022.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Bey L, Hamilton MT. Suppression of skeletal muscle lipoprotein lipase activity during physical inactivity: a molecular reason to maintain daily low-intensity activity. </a:t>
            </a:r>
            <a:r>
              <a:rPr lang="en-US" sz="900" i="1" dirty="0"/>
              <a:t>J. Physiology</a:t>
            </a:r>
            <a:r>
              <a:rPr lang="en-US" sz="900" dirty="0"/>
              <a:t>. 2003;551.2: 673-682.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/>
              <a:t>Shimada M, Shimano H, </a:t>
            </a:r>
            <a:r>
              <a:rPr lang="en-US" sz="900" dirty="0" err="1"/>
              <a:t>Gotoda</a:t>
            </a:r>
            <a:r>
              <a:rPr lang="en-US" sz="900" dirty="0"/>
              <a:t> T. Overexpression of Human Lipoprotein Lipase in Transgenic Mice: Resistance to Diet-Induced Hypertriglyceridemia and hypercholesterolemia. </a:t>
            </a:r>
            <a:r>
              <a:rPr lang="en-US" sz="900" i="1" dirty="0"/>
              <a:t>J Biol Chem</a:t>
            </a:r>
            <a:r>
              <a:rPr lang="en-US" sz="900" dirty="0"/>
              <a:t>. 1993. 268(24): 17924 – 17929. 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7070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33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123950"/>
            <a:ext cx="2738388" cy="3390900"/>
          </a:xfrm>
        </p:spPr>
        <p:txBody>
          <a:bodyPr wrap="square" anchor="ctr">
            <a:normAutofit/>
          </a:bodyPr>
          <a:lstStyle/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/>
              <a:t>Modern society demands increasingly larger amounts of time spent interfacing with computers and tablets and commuting to and from work.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/>
              <a:t>Increased emphasis on computers and social media have resulted in larger spans of time spent sitting.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4181"/>
            <a:ext cx="8229602" cy="30800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104FD37-9967-4D14-B7F7-542526A858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196" y="469262"/>
            <a:ext cx="822960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B6F6D972-626A-432B-A69A-00624ED4565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112535" y="4697019"/>
            <a:ext cx="5691336" cy="3750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8122920" y="4697019"/>
            <a:ext cx="655320" cy="375045"/>
          </a:xfrm>
        </p:spPr>
        <p:txBody>
          <a:bodyPr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fld id="{149BC723-2E7E-C341-B131-B70303871AAC}" type="slidenum">
              <a:rPr lang="en-US" smtClean="0"/>
              <a:pPr defTabSz="457200"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pic>
        <p:nvPicPr>
          <p:cNvPr id="5" name="Picture 4" descr="A picture containing text, indoor, person, computer&#10;&#10;Description automatically generated">
            <a:extLst>
              <a:ext uri="{FF2B5EF4-FFF2-40B4-BE49-F238E27FC236}">
                <a16:creationId xmlns:a16="http://schemas.microsoft.com/office/drawing/2014/main" id="{FF94CAC6-8341-4903-88F1-F545502F6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16" y="1079468"/>
            <a:ext cx="5118583" cy="34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8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86C6-0856-4CA5-8717-397B061E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EDEAF-9979-4B11-ACA0-0A49471E99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Sitting and Sedentary Epidemiology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5BE5F-0821-4CEE-A17A-F6B652078D3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8B2F5-15BE-4BC1-B311-87A354C75A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230DB-EF7B-4C15-9BF1-1F61CB2351FC}"/>
              </a:ext>
            </a:extLst>
          </p:cNvPr>
          <p:cNvSpPr/>
          <p:nvPr/>
        </p:nvSpPr>
        <p:spPr>
          <a:xfrm>
            <a:off x="457197" y="3799136"/>
            <a:ext cx="822960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en-US" dirty="0">
                <a:solidFill>
                  <a:schemeClr val="accent2"/>
                </a:solidFill>
                <a:latin typeface="Arial Black" panose="020B0A04020102020204" pitchFamily="34" charset="0"/>
              </a:rPr>
              <a:t>“Americans spend the majority of their time in behaviors that expend very little energy.”</a:t>
            </a:r>
          </a:p>
          <a:p>
            <a:pPr algn="ctr">
              <a:spcAft>
                <a:spcPts val="600"/>
              </a:spcAft>
            </a:pPr>
            <a:r>
              <a:rPr lang="en-US" altLang="en-US" sz="1400" dirty="0"/>
              <a:t>Mathews et al.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EB3329-DC75-4FDA-82C3-8EAF3E9CD358}"/>
              </a:ext>
            </a:extLst>
          </p:cNvPr>
          <p:cNvGrpSpPr/>
          <p:nvPr/>
        </p:nvGrpSpPr>
        <p:grpSpPr>
          <a:xfrm>
            <a:off x="7104308" y="1131937"/>
            <a:ext cx="1673932" cy="1515684"/>
            <a:chOff x="7104308" y="1131937"/>
            <a:chExt cx="1673932" cy="151568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05CE59-6A76-4298-ACD6-5B52B3BF33E6}"/>
                </a:ext>
              </a:extLst>
            </p:cNvPr>
            <p:cNvSpPr/>
            <p:nvPr/>
          </p:nvSpPr>
          <p:spPr>
            <a:xfrm>
              <a:off x="7104308" y="1924346"/>
              <a:ext cx="1673932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en-US" sz="1200" dirty="0"/>
                <a:t>We burn </a:t>
              </a:r>
              <a:r>
                <a:rPr lang="en-US" altLang="en-US" sz="1200" b="1" dirty="0">
                  <a:solidFill>
                    <a:schemeClr val="accent1"/>
                  </a:solidFill>
                </a:rPr>
                <a:t>100 less calories</a:t>
              </a:r>
              <a:r>
                <a:rPr lang="en-US" altLang="en-US" sz="1200" dirty="0"/>
                <a:t> a day today.</a:t>
              </a:r>
            </a:p>
            <a:p>
              <a:pPr>
                <a:spcAft>
                  <a:spcPts val="600"/>
                </a:spcAft>
              </a:pPr>
              <a:endParaRPr lang="en-US" sz="1200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D8727798-3DED-4349-8E81-96F9C8A2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49566" y="1131937"/>
              <a:ext cx="590550" cy="6858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10BDFE-4D1F-45BB-BF16-F3854429C380}"/>
              </a:ext>
            </a:extLst>
          </p:cNvPr>
          <p:cNvGrpSpPr/>
          <p:nvPr/>
        </p:nvGrpSpPr>
        <p:grpSpPr>
          <a:xfrm>
            <a:off x="4888604" y="1127175"/>
            <a:ext cx="2103120" cy="2443776"/>
            <a:chOff x="4888604" y="1127175"/>
            <a:chExt cx="2103120" cy="24437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CEEF1A-9A1D-4216-8FD1-7EEEDB514E5E}"/>
                </a:ext>
              </a:extLst>
            </p:cNvPr>
            <p:cNvSpPr/>
            <p:nvPr/>
          </p:nvSpPr>
          <p:spPr>
            <a:xfrm>
              <a:off x="4888604" y="1924346"/>
              <a:ext cx="2103120" cy="1646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en-US" sz="1200" dirty="0"/>
                <a:t>In the early 1960s </a:t>
              </a:r>
              <a:r>
                <a:rPr lang="en-US" altLang="en-US" sz="1200" b="1" dirty="0">
                  <a:solidFill>
                    <a:schemeClr val="accent1"/>
                  </a:solidFill>
                </a:rPr>
                <a:t>almost half</a:t>
              </a:r>
              <a:r>
                <a:rPr lang="en-US" altLang="en-US" sz="1200" dirty="0"/>
                <a:t> the jobs in private industry in the United States required at least moderate intensity physical activity.</a:t>
              </a:r>
            </a:p>
            <a:p>
              <a:pPr>
                <a:spcAft>
                  <a:spcPts val="600"/>
                </a:spcAft>
              </a:pPr>
              <a:r>
                <a:rPr lang="en-US" altLang="en-US" sz="1200" dirty="0"/>
                <a:t>Now </a:t>
              </a:r>
              <a:r>
                <a:rPr lang="en-US" altLang="en-US" sz="1200" b="1" dirty="0">
                  <a:solidFill>
                    <a:schemeClr val="accent1"/>
                  </a:solidFill>
                </a:rPr>
                <a:t>less than 20% </a:t>
              </a:r>
              <a:r>
                <a:rPr lang="en-US" altLang="en-US" sz="1200" dirty="0"/>
                <a:t>demand this level of energy expenditure.</a:t>
              </a:r>
              <a:endParaRPr lang="en-US" sz="1200" dirty="0"/>
            </a:p>
          </p:txBody>
        </p:sp>
        <p:grpSp>
          <p:nvGrpSpPr>
            <p:cNvPr id="17" name="Graphic 15">
              <a:extLst>
                <a:ext uri="{FF2B5EF4-FFF2-40B4-BE49-F238E27FC236}">
                  <a16:creationId xmlns:a16="http://schemas.microsoft.com/office/drawing/2014/main" id="{0A5978AA-0DAD-4F8B-A142-42224D3EA855}"/>
                </a:ext>
              </a:extLst>
            </p:cNvPr>
            <p:cNvGrpSpPr/>
            <p:nvPr/>
          </p:nvGrpSpPr>
          <p:grpSpPr>
            <a:xfrm>
              <a:off x="5537630" y="1127175"/>
              <a:ext cx="590550" cy="758003"/>
              <a:chOff x="2710328" y="821923"/>
              <a:chExt cx="407921" cy="523589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CBF7363-AE83-46C0-BB67-D4693B06560F}"/>
                  </a:ext>
                </a:extLst>
              </p:cNvPr>
              <p:cNvSpPr/>
              <p:nvPr/>
            </p:nvSpPr>
            <p:spPr>
              <a:xfrm>
                <a:off x="2710328" y="1156631"/>
                <a:ext cx="179385" cy="100298"/>
              </a:xfrm>
              <a:custGeom>
                <a:avLst/>
                <a:gdLst>
                  <a:gd name="connsiteX0" fmla="*/ 170935 w 179385"/>
                  <a:gd name="connsiteY0" fmla="*/ 76024 h 100298"/>
                  <a:gd name="connsiteX1" fmla="*/ 179317 w 179385"/>
                  <a:gd name="connsiteY1" fmla="*/ 60689 h 100298"/>
                  <a:gd name="connsiteX2" fmla="*/ 127786 w 179385"/>
                  <a:gd name="connsiteY2" fmla="*/ -80 h 100298"/>
                  <a:gd name="connsiteX3" fmla="*/ 116737 w 179385"/>
                  <a:gd name="connsiteY3" fmla="*/ 32114 h 100298"/>
                  <a:gd name="connsiteX4" fmla="*/ 15391 w 179385"/>
                  <a:gd name="connsiteY4" fmla="*/ 51164 h 100298"/>
                  <a:gd name="connsiteX5" fmla="*/ 437 w 179385"/>
                  <a:gd name="connsiteY5" fmla="*/ 77167 h 100298"/>
                  <a:gd name="connsiteX6" fmla="*/ 20535 w 179385"/>
                  <a:gd name="connsiteY6" fmla="*/ 100218 h 100298"/>
                  <a:gd name="connsiteX7" fmla="*/ 155790 w 179385"/>
                  <a:gd name="connsiteY7" fmla="*/ 87359 h 100298"/>
                  <a:gd name="connsiteX8" fmla="*/ 170935 w 179385"/>
                  <a:gd name="connsiteY8" fmla="*/ 76024 h 1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85" h="100298">
                    <a:moveTo>
                      <a:pt x="170935" y="76024"/>
                    </a:moveTo>
                    <a:lnTo>
                      <a:pt x="179317" y="60689"/>
                    </a:lnTo>
                    <a:lnTo>
                      <a:pt x="127786" y="-80"/>
                    </a:lnTo>
                    <a:lnTo>
                      <a:pt x="116737" y="32114"/>
                    </a:lnTo>
                    <a:lnTo>
                      <a:pt x="15391" y="51164"/>
                    </a:lnTo>
                    <a:cubicBezTo>
                      <a:pt x="4477" y="54717"/>
                      <a:pt x="-1982" y="65947"/>
                      <a:pt x="437" y="77167"/>
                    </a:cubicBezTo>
                    <a:cubicBezTo>
                      <a:pt x="298" y="88845"/>
                      <a:pt x="8948" y="98760"/>
                      <a:pt x="20535" y="100218"/>
                    </a:cubicBezTo>
                    <a:lnTo>
                      <a:pt x="155790" y="87359"/>
                    </a:lnTo>
                    <a:cubicBezTo>
                      <a:pt x="162490" y="86530"/>
                      <a:pt x="168251" y="82216"/>
                      <a:pt x="170935" y="76024"/>
                    </a:cubicBezTo>
                    <a:close/>
                  </a:path>
                </a:pathLst>
              </a:custGeom>
              <a:solidFill>
                <a:srgbClr val="ED8B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2D52684-E4D3-41E4-8209-69B2BA814153}"/>
                  </a:ext>
                </a:extLst>
              </p:cNvPr>
              <p:cNvSpPr/>
              <p:nvPr/>
            </p:nvSpPr>
            <p:spPr>
              <a:xfrm>
                <a:off x="2767612" y="923769"/>
                <a:ext cx="350637" cy="421743"/>
              </a:xfrm>
              <a:custGeom>
                <a:avLst/>
                <a:gdLst>
                  <a:gd name="connsiteX0" fmla="*/ 345394 w 350637"/>
                  <a:gd name="connsiteY0" fmla="*/ 181632 h 421743"/>
                  <a:gd name="connsiteX1" fmla="*/ 266146 w 350637"/>
                  <a:gd name="connsiteY1" fmla="*/ 128864 h 421743"/>
                  <a:gd name="connsiteX2" fmla="*/ 259383 w 350637"/>
                  <a:gd name="connsiteY2" fmla="*/ 49806 h 421743"/>
                  <a:gd name="connsiteX3" fmla="*/ 199757 w 350637"/>
                  <a:gd name="connsiteY3" fmla="*/ -9 h 421743"/>
                  <a:gd name="connsiteX4" fmla="*/ 72693 w 350637"/>
                  <a:gd name="connsiteY4" fmla="*/ 6087 h 421743"/>
                  <a:gd name="connsiteX5" fmla="*/ 52500 w 350637"/>
                  <a:gd name="connsiteY5" fmla="*/ 20850 h 421743"/>
                  <a:gd name="connsiteX6" fmla="*/ 1827 w 350637"/>
                  <a:gd name="connsiteY6" fmla="*/ 95145 h 421743"/>
                  <a:gd name="connsiteX7" fmla="*/ 11352 w 350637"/>
                  <a:gd name="connsiteY7" fmla="*/ 123054 h 421743"/>
                  <a:gd name="connsiteX8" fmla="*/ 37641 w 350637"/>
                  <a:gd name="connsiteY8" fmla="*/ 122006 h 421743"/>
                  <a:gd name="connsiteX9" fmla="*/ 91362 w 350637"/>
                  <a:gd name="connsiteY9" fmla="*/ 57807 h 421743"/>
                  <a:gd name="connsiteX10" fmla="*/ 142988 w 350637"/>
                  <a:gd name="connsiteY10" fmla="*/ 67332 h 421743"/>
                  <a:gd name="connsiteX11" fmla="*/ 91934 w 350637"/>
                  <a:gd name="connsiteY11" fmla="*/ 146295 h 421743"/>
                  <a:gd name="connsiteX12" fmla="*/ 85933 w 350637"/>
                  <a:gd name="connsiteY12" fmla="*/ 207921 h 421743"/>
                  <a:gd name="connsiteX13" fmla="*/ 158323 w 350637"/>
                  <a:gd name="connsiteY13" fmla="*/ 293646 h 421743"/>
                  <a:gd name="connsiteX14" fmla="*/ 138130 w 350637"/>
                  <a:gd name="connsiteY14" fmla="*/ 398421 h 421743"/>
                  <a:gd name="connsiteX15" fmla="*/ 157847 w 350637"/>
                  <a:gd name="connsiteY15" fmla="*/ 420519 h 421743"/>
                  <a:gd name="connsiteX16" fmla="*/ 186422 w 350637"/>
                  <a:gd name="connsiteY16" fmla="*/ 410137 h 421743"/>
                  <a:gd name="connsiteX17" fmla="*/ 224522 w 350637"/>
                  <a:gd name="connsiteY17" fmla="*/ 274692 h 421743"/>
                  <a:gd name="connsiteX18" fmla="*/ 220331 w 350637"/>
                  <a:gd name="connsiteY18" fmla="*/ 256594 h 421743"/>
                  <a:gd name="connsiteX19" fmla="*/ 167562 w 350637"/>
                  <a:gd name="connsiteY19" fmla="*/ 190967 h 421743"/>
                  <a:gd name="connsiteX20" fmla="*/ 207758 w 350637"/>
                  <a:gd name="connsiteY20" fmla="*/ 136293 h 421743"/>
                  <a:gd name="connsiteX21" fmla="*/ 211568 w 350637"/>
                  <a:gd name="connsiteY21" fmla="*/ 160677 h 421743"/>
                  <a:gd name="connsiteX22" fmla="*/ 218902 w 350637"/>
                  <a:gd name="connsiteY22" fmla="*/ 172298 h 421743"/>
                  <a:gd name="connsiteX23" fmla="*/ 323105 w 350637"/>
                  <a:gd name="connsiteY23" fmla="*/ 219066 h 421743"/>
                  <a:gd name="connsiteX24" fmla="*/ 347299 w 350637"/>
                  <a:gd name="connsiteY24" fmla="*/ 207159 h 421743"/>
                  <a:gd name="connsiteX25" fmla="*/ 345394 w 350637"/>
                  <a:gd name="connsiteY25" fmla="*/ 181632 h 42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0637" h="421743">
                    <a:moveTo>
                      <a:pt x="345394" y="181632"/>
                    </a:moveTo>
                    <a:lnTo>
                      <a:pt x="266146" y="128864"/>
                    </a:lnTo>
                    <a:cubicBezTo>
                      <a:pt x="266146" y="128864"/>
                      <a:pt x="262431" y="71714"/>
                      <a:pt x="259383" y="49806"/>
                    </a:cubicBezTo>
                    <a:cubicBezTo>
                      <a:pt x="256335" y="27899"/>
                      <a:pt x="227665" y="-1724"/>
                      <a:pt x="199757" y="-9"/>
                    </a:cubicBezTo>
                    <a:cubicBezTo>
                      <a:pt x="168038" y="1705"/>
                      <a:pt x="72693" y="6087"/>
                      <a:pt x="72693" y="6087"/>
                    </a:cubicBezTo>
                    <a:cubicBezTo>
                      <a:pt x="64051" y="7644"/>
                      <a:pt x="56605" y="13088"/>
                      <a:pt x="52500" y="20850"/>
                    </a:cubicBezTo>
                    <a:lnTo>
                      <a:pt x="1827" y="95145"/>
                    </a:lnTo>
                    <a:cubicBezTo>
                      <a:pt x="-2818" y="105509"/>
                      <a:pt x="1341" y="117691"/>
                      <a:pt x="11352" y="123054"/>
                    </a:cubicBezTo>
                    <a:cubicBezTo>
                      <a:pt x="18988" y="129788"/>
                      <a:pt x="30565" y="129321"/>
                      <a:pt x="37641" y="122006"/>
                    </a:cubicBezTo>
                    <a:lnTo>
                      <a:pt x="91362" y="57807"/>
                    </a:lnTo>
                    <a:lnTo>
                      <a:pt x="142988" y="67332"/>
                    </a:lnTo>
                    <a:lnTo>
                      <a:pt x="91934" y="146295"/>
                    </a:lnTo>
                    <a:cubicBezTo>
                      <a:pt x="85171" y="160106"/>
                      <a:pt x="71741" y="187252"/>
                      <a:pt x="85933" y="207921"/>
                    </a:cubicBezTo>
                    <a:lnTo>
                      <a:pt x="158323" y="293646"/>
                    </a:lnTo>
                    <a:lnTo>
                      <a:pt x="138130" y="398421"/>
                    </a:lnTo>
                    <a:cubicBezTo>
                      <a:pt x="138236" y="409689"/>
                      <a:pt x="146665" y="419138"/>
                      <a:pt x="157847" y="420519"/>
                    </a:cubicBezTo>
                    <a:cubicBezTo>
                      <a:pt x="173087" y="424329"/>
                      <a:pt x="184612" y="418043"/>
                      <a:pt x="186422" y="410137"/>
                    </a:cubicBezTo>
                    <a:lnTo>
                      <a:pt x="224522" y="274692"/>
                    </a:lnTo>
                    <a:cubicBezTo>
                      <a:pt x="226164" y="268339"/>
                      <a:pt x="224599" y="261576"/>
                      <a:pt x="220331" y="256594"/>
                    </a:cubicBezTo>
                    <a:lnTo>
                      <a:pt x="167562" y="190967"/>
                    </a:lnTo>
                    <a:lnTo>
                      <a:pt x="207758" y="136293"/>
                    </a:lnTo>
                    <a:lnTo>
                      <a:pt x="211568" y="160677"/>
                    </a:lnTo>
                    <a:cubicBezTo>
                      <a:pt x="212285" y="165402"/>
                      <a:pt x="214944" y="169612"/>
                      <a:pt x="218902" y="172298"/>
                    </a:cubicBezTo>
                    <a:cubicBezTo>
                      <a:pt x="246810" y="186585"/>
                      <a:pt x="323105" y="219066"/>
                      <a:pt x="323105" y="219066"/>
                    </a:cubicBezTo>
                    <a:cubicBezTo>
                      <a:pt x="333392" y="223257"/>
                      <a:pt x="343489" y="214017"/>
                      <a:pt x="347299" y="207159"/>
                    </a:cubicBezTo>
                    <a:cubicBezTo>
                      <a:pt x="352280" y="199139"/>
                      <a:pt x="351509" y="188824"/>
                      <a:pt x="345394" y="181632"/>
                    </a:cubicBezTo>
                    <a:close/>
                  </a:path>
                </a:pathLst>
              </a:custGeom>
              <a:solidFill>
                <a:srgbClr val="ED8B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605D00F-4657-40DE-A1B6-B45258D478E7}"/>
                  </a:ext>
                </a:extLst>
              </p:cNvPr>
              <p:cNvSpPr/>
              <p:nvPr/>
            </p:nvSpPr>
            <p:spPr>
              <a:xfrm>
                <a:off x="2989821" y="821923"/>
                <a:ext cx="117919" cy="117919"/>
              </a:xfrm>
              <a:custGeom>
                <a:avLst/>
                <a:gdLst>
                  <a:gd name="connsiteX0" fmla="*/ -69 w 117919"/>
                  <a:gd name="connsiteY0" fmla="*/ 58784 h 117919"/>
                  <a:gd name="connsiteX1" fmla="*/ 58795 w 117919"/>
                  <a:gd name="connsiteY1" fmla="*/ 117839 h 117919"/>
                  <a:gd name="connsiteX2" fmla="*/ 117850 w 117919"/>
                  <a:gd name="connsiteY2" fmla="*/ 58974 h 117919"/>
                  <a:gd name="connsiteX3" fmla="*/ 58986 w 117919"/>
                  <a:gd name="connsiteY3" fmla="*/ -80 h 117919"/>
                  <a:gd name="connsiteX4" fmla="*/ 58891 w 117919"/>
                  <a:gd name="connsiteY4" fmla="*/ -80 h 117919"/>
                  <a:gd name="connsiteX5" fmla="*/ -69 w 117919"/>
                  <a:gd name="connsiteY5" fmla="*/ 58784 h 11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919" h="117919">
                    <a:moveTo>
                      <a:pt x="-69" y="58784"/>
                    </a:moveTo>
                    <a:cubicBezTo>
                      <a:pt x="-122" y="91346"/>
                      <a:pt x="26229" y="117787"/>
                      <a:pt x="58795" y="117839"/>
                    </a:cubicBezTo>
                    <a:cubicBezTo>
                      <a:pt x="91361" y="117891"/>
                      <a:pt x="117793" y="91537"/>
                      <a:pt x="117850" y="58974"/>
                    </a:cubicBezTo>
                    <a:cubicBezTo>
                      <a:pt x="117908" y="26412"/>
                      <a:pt x="91552" y="-28"/>
                      <a:pt x="58986" y="-80"/>
                    </a:cubicBezTo>
                    <a:cubicBezTo>
                      <a:pt x="58957" y="-80"/>
                      <a:pt x="58919" y="-80"/>
                      <a:pt x="58891" y="-80"/>
                    </a:cubicBezTo>
                    <a:cubicBezTo>
                      <a:pt x="26363" y="-80"/>
                      <a:pt x="-17" y="26259"/>
                      <a:pt x="-69" y="58784"/>
                    </a:cubicBezTo>
                    <a:close/>
                  </a:path>
                </a:pathLst>
              </a:custGeom>
              <a:solidFill>
                <a:srgbClr val="ED8B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5174D0-F39B-48F9-888B-29A960F00159}"/>
              </a:ext>
            </a:extLst>
          </p:cNvPr>
          <p:cNvGrpSpPr/>
          <p:nvPr/>
        </p:nvGrpSpPr>
        <p:grpSpPr>
          <a:xfrm>
            <a:off x="457196" y="1127175"/>
            <a:ext cx="2103120" cy="2151388"/>
            <a:chOff x="457196" y="1127175"/>
            <a:chExt cx="2103120" cy="21513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F141B1-B85B-408E-AF93-7A5F278CE318}"/>
                </a:ext>
              </a:extLst>
            </p:cNvPr>
            <p:cNvSpPr/>
            <p:nvPr/>
          </p:nvSpPr>
          <p:spPr>
            <a:xfrm>
              <a:off x="457196" y="1924346"/>
              <a:ext cx="2103120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200" dirty="0"/>
                <a:t>In 1940 there were </a:t>
              </a:r>
              <a:r>
                <a:rPr lang="en-US" sz="1200" b="1" dirty="0">
                  <a:solidFill>
                    <a:schemeClr val="accent1"/>
                  </a:solidFill>
                </a:rPr>
                <a:t>9,400 people</a:t>
              </a:r>
              <a:r>
                <a:rPr lang="en-US" sz="1200" b="1" dirty="0"/>
                <a:t> </a:t>
              </a:r>
              <a:r>
                <a:rPr lang="en-US" sz="1200" dirty="0"/>
                <a:t>employed in agriculture. 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1200" dirty="0"/>
                <a:t>Today there are </a:t>
              </a:r>
              <a:r>
                <a:rPr lang="en-US" sz="1200" b="1" dirty="0">
                  <a:solidFill>
                    <a:schemeClr val="accent1"/>
                  </a:solidFill>
                </a:rPr>
                <a:t>2,200. 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sz="1200" dirty="0"/>
                <a:t>Manufacturing jobs also on the decline.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2C42E483-12EB-482F-9D85-9B2484913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3170" y="1127175"/>
              <a:ext cx="733425" cy="69532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1EFAC6E-4E20-4F82-BB8C-EC7735D603A8}"/>
              </a:ext>
            </a:extLst>
          </p:cNvPr>
          <p:cNvGrpSpPr/>
          <p:nvPr/>
        </p:nvGrpSpPr>
        <p:grpSpPr>
          <a:xfrm>
            <a:off x="2672900" y="1131937"/>
            <a:ext cx="2103120" cy="1700350"/>
            <a:chOff x="2672900" y="1131937"/>
            <a:chExt cx="2103120" cy="170035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EA007C-4C71-4089-9255-4BA9DCC8FF72}"/>
                </a:ext>
              </a:extLst>
            </p:cNvPr>
            <p:cNvSpPr/>
            <p:nvPr/>
          </p:nvSpPr>
          <p:spPr>
            <a:xfrm>
              <a:off x="2672900" y="1924346"/>
              <a:ext cx="2103120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200" dirty="0"/>
                <a:t>Blue collar workers have a daily step count </a:t>
              </a:r>
              <a:r>
                <a:rPr lang="en-US" sz="1200" b="1" dirty="0">
                  <a:solidFill>
                    <a:schemeClr val="accent1"/>
                  </a:solidFill>
                </a:rPr>
                <a:t>3.5 times </a:t>
              </a:r>
              <a:r>
                <a:rPr lang="en-US" sz="1200" dirty="0"/>
                <a:t>that of white-collar workers.</a:t>
              </a:r>
            </a:p>
            <a:p>
              <a:pPr>
                <a:spcAft>
                  <a:spcPts val="600"/>
                </a:spcAft>
              </a:pPr>
              <a:endParaRPr lang="en-US" sz="1200" dirty="0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E0A46301-A3F4-4319-8148-6209EC0A4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4421" y="1131937"/>
              <a:ext cx="7239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802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Effects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0854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4181"/>
            <a:ext cx="8229602" cy="30800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Physical Effects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57196" y="469262"/>
            <a:ext cx="8229603" cy="365125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Disc Pressure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B41467-036D-482A-A627-DA6240B2EE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22499"/>
            <a:ext cx="4546601" cy="3390899"/>
          </a:xfrm>
        </p:spPr>
        <p:txBody>
          <a:bodyPr wrap="square" anchor="ctr">
            <a:normAutofit/>
          </a:bodyPr>
          <a:lstStyle/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Sustained periods of trunk “slouching” compress the discs and create a force gradient posteriorly.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Theorized to encourage the nucleus to migrate towards the nerves and spinal cord of the low back.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A07312B8-9980-4E9D-88D7-C2CFC3F8F2E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112535" y="4697019"/>
            <a:ext cx="5691336" cy="37504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8122920" y="4697019"/>
            <a:ext cx="655320" cy="375045"/>
          </a:xfrm>
        </p:spPr>
        <p:txBody>
          <a:bodyPr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fld id="{149BC723-2E7E-C341-B131-B70303871AAC}" type="slidenum">
              <a:rPr lang="en-US" smtClean="0"/>
              <a:pPr defTabSz="457200"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87F96D4-7816-471C-858D-6E8DE8B3E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929" t="13639" r="11408" b="7291"/>
          <a:stretch/>
        </p:blipFill>
        <p:spPr>
          <a:xfrm>
            <a:off x="5090160" y="1057945"/>
            <a:ext cx="2713711" cy="363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3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215F046B-16CA-4B63-934C-73E383604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013"/>
            <a:ext cx="3750207" cy="326094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45A941C-2B9A-4DFE-A181-6478A8C627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4593" y="1123949"/>
            <a:ext cx="4242209" cy="3573069"/>
          </a:xfrm>
        </p:spPr>
        <p:txBody>
          <a:bodyPr/>
          <a:lstStyle/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/>
              <a:t>When we sit, we do not create muscle contractions in our legs.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/>
              <a:t>This pumping effect decreases circulation.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/>
              <a:t>These muscles remain dormant, reducing the overall calories burned by the body; metabolism and cardiovascular demand slows.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/>
              <a:t>Reduced blood flow in the lower extremities has been correlated to increases risk for deep vein thrombosis (DVTs).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400" dirty="0"/>
              <a:t>People who remain seated for excessive durations have the most significant risk.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Effects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Circulatory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6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FFEDC1D-5671-459F-B875-155A62E14A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b="8363"/>
          <a:stretch/>
        </p:blipFill>
        <p:spPr>
          <a:xfrm>
            <a:off x="4614863" y="1016556"/>
            <a:ext cx="4071936" cy="3573069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0F0660-1DDE-4FF4-BEEA-5E5B799939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23950"/>
            <a:ext cx="5008881" cy="3390900"/>
          </a:xfrm>
        </p:spPr>
        <p:txBody>
          <a:bodyPr/>
          <a:lstStyle/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Sitting encourages protraction of the shoulder which affects the neck and rotator cuff.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Sitting compresses the knee-cap into the thigh bone.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Possible disruption of the deep pelvic MM.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Length-tension adaptations, Psoas, quads, lower trapezius.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Effects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Myofascial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457200">
              <a:defRPr/>
            </a:pPr>
            <a:fld id="{149BC723-2E7E-C341-B131-B70303871AAC}" type="slidenum">
              <a:rPr lang="en-US" smtClean="0"/>
              <a:pPr defTabSz="457200"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62987"/>
      </p:ext>
    </p:extLst>
  </p:cSld>
  <p:clrMapOvr>
    <a:masterClrMapping/>
  </p:clrMapOvr>
</p:sld>
</file>

<file path=ppt/theme/theme1.xml><?xml version="1.0" encoding="utf-8"?>
<a:theme xmlns:a="http://schemas.openxmlformats.org/drawingml/2006/main" name="1_2016 Concentra Preso-General Deck">
  <a:themeElements>
    <a:clrScheme name="Concentra">
      <a:dk1>
        <a:srgbClr val="54585A"/>
      </a:dk1>
      <a:lt1>
        <a:sysClr val="window" lastClr="FFFFFF"/>
      </a:lt1>
      <a:dk2>
        <a:srgbClr val="002855"/>
      </a:dk2>
      <a:lt2>
        <a:srgbClr val="7DA1C4"/>
      </a:lt2>
      <a:accent1>
        <a:srgbClr val="ED8B00"/>
      </a:accent1>
      <a:accent2>
        <a:srgbClr val="236192"/>
      </a:accent2>
      <a:accent3>
        <a:srgbClr val="FFCD00"/>
      </a:accent3>
      <a:accent4>
        <a:srgbClr val="789D4A"/>
      </a:accent4>
      <a:accent5>
        <a:srgbClr val="006C67"/>
      </a:accent5>
      <a:accent6>
        <a:srgbClr val="5D285F"/>
      </a:accent6>
      <a:hlink>
        <a:srgbClr val="0563C1"/>
      </a:hlink>
      <a:folHlink>
        <a:srgbClr val="4B155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cap="rnd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40000"/>
              <a:lumOff val="6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spcAft>
            <a:spcPts val="600"/>
          </a:spcAft>
          <a:defRPr sz="1200" dirty="0" err="1" smtClean="0"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6BF526EE27CE449F20EA7A7903254A" ma:contentTypeVersion="2" ma:contentTypeDescription="Create a new document." ma:contentTypeScope="" ma:versionID="898f44098fbaa19608b167a37011d4dd">
  <xsd:schema xmlns:xsd="http://www.w3.org/2001/XMLSchema" xmlns:xs="http://www.w3.org/2001/XMLSchema" xmlns:p="http://schemas.microsoft.com/office/2006/metadata/properties" xmlns:ns2="93fc77d4-ad14-49bc-9d6e-61dc835b74d4" targetNamespace="http://schemas.microsoft.com/office/2006/metadata/properties" ma:root="true" ma:fieldsID="b1860f1a65df110c9bd2d2674827b817" ns2:_="">
    <xsd:import namespace="93fc77d4-ad14-49bc-9d6e-61dc835b74d4"/>
    <xsd:element name="properties">
      <xsd:complexType>
        <xsd:sequence>
          <xsd:element name="documentManagement">
            <xsd:complexType>
              <xsd:all>
                <xsd:element ref="ns2:Target_x0020_Audienc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c77d4-ad14-49bc-9d6e-61dc835b74d4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8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rget_x0020_Audiences xmlns="93fc77d4-ad14-49bc-9d6e-61dc835b74d4" xsi:nil="true"/>
  </documentManagement>
</p:properties>
</file>

<file path=customXml/itemProps1.xml><?xml version="1.0" encoding="utf-8"?>
<ds:datastoreItem xmlns:ds="http://schemas.openxmlformats.org/officeDocument/2006/customXml" ds:itemID="{B53366B3-346D-402F-8C76-0AB634FAB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fc77d4-ad14-49bc-9d6e-61dc835b74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D28CE9-5011-4713-870E-0D8B39386B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4CFB20-17DC-433D-A15C-CD63EAF324B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93fc77d4-ad14-49bc-9d6e-61dc835b74d4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8441</TotalTime>
  <Words>1681</Words>
  <Application>Microsoft Office PowerPoint</Application>
  <PresentationFormat>On-screen Show (16:9)</PresentationFormat>
  <Paragraphs>138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Verdana</vt:lpstr>
      <vt:lpstr>1_2016 Concentra Preso-General Deck</vt:lpstr>
      <vt:lpstr>Negative Impact  of Sitting in the Workplace</vt:lpstr>
      <vt:lpstr>PowerPoint Presentation</vt:lpstr>
      <vt:lpstr>Background </vt:lpstr>
      <vt:lpstr>Background</vt:lpstr>
      <vt:lpstr>Background</vt:lpstr>
      <vt:lpstr>Physical Effects</vt:lpstr>
      <vt:lpstr>Physical Effects</vt:lpstr>
      <vt:lpstr>Physical Effects</vt:lpstr>
      <vt:lpstr>Physical Effects</vt:lpstr>
      <vt:lpstr>Physical Effects</vt:lpstr>
      <vt:lpstr>Adverse Health Impacts</vt:lpstr>
      <vt:lpstr>Adverse Health Impacts</vt:lpstr>
      <vt:lpstr>Adverse Health Impacts</vt:lpstr>
      <vt:lpstr>Solutions</vt:lpstr>
      <vt:lpstr>Solutions</vt:lpstr>
      <vt:lpstr>Solutions</vt:lpstr>
      <vt:lpstr>Concentra Florida Leadership</vt:lpstr>
      <vt:lpstr>Resources</vt:lpstr>
      <vt:lpstr>Resources</vt:lpstr>
      <vt:lpstr>Resources</vt:lpstr>
    </vt:vector>
  </TitlesOfParts>
  <Company>Concentra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Veigl</dc:creator>
  <cp:lastModifiedBy>Mendez, Shelby</cp:lastModifiedBy>
  <cp:revision>425</cp:revision>
  <cp:lastPrinted>2015-11-17T16:06:45Z</cp:lastPrinted>
  <dcterms:created xsi:type="dcterms:W3CDTF">2015-10-15T14:28:19Z</dcterms:created>
  <dcterms:modified xsi:type="dcterms:W3CDTF">2022-03-08T15:18:51Z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0x010100666BF526EE27CE449F20EA7A7903254A</vt:lpwstr>
  </property>
</Properties>
</file>